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13" r:id="rId2"/>
    <p:sldId id="345" r:id="rId3"/>
    <p:sldId id="346" r:id="rId4"/>
    <p:sldId id="347" r:id="rId5"/>
    <p:sldId id="349" r:id="rId6"/>
    <p:sldId id="351" r:id="rId7"/>
    <p:sldId id="352" r:id="rId8"/>
    <p:sldId id="353" r:id="rId9"/>
    <p:sldId id="354" r:id="rId10"/>
    <p:sldId id="356" r:id="rId11"/>
    <p:sldId id="357" r:id="rId12"/>
    <p:sldId id="358" r:id="rId13"/>
    <p:sldId id="360" r:id="rId14"/>
    <p:sldId id="359" r:id="rId15"/>
    <p:sldId id="361" r:id="rId16"/>
    <p:sldId id="362" r:id="rId17"/>
    <p:sldId id="363" r:id="rId18"/>
    <p:sldId id="364" r:id="rId19"/>
    <p:sldId id="365" r:id="rId20"/>
    <p:sldId id="366" r:id="rId21"/>
  </p:sldIdLst>
  <p:sldSz cx="12192000" cy="6858000"/>
  <p:notesSz cx="6858000" cy="9144000"/>
  <p:defaultTextStyle>
    <a:defPPr>
      <a:defRPr lang="en-R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8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FFBB65-AB4D-4D78-8445-E39D9191D1FA}" type="datetimeFigureOut">
              <a:rPr lang="en-RW" smtClean="0"/>
              <a:t>11/05/2022</a:t>
            </a:fld>
            <a:endParaRPr lang="en-R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05769-F4FB-442C-887C-D1E3686F7715}" type="slidenum">
              <a:rPr lang="en-RW" smtClean="0"/>
              <a:t>‹#›</a:t>
            </a:fld>
            <a:endParaRPr lang="en-RW"/>
          </a:p>
        </p:txBody>
      </p:sp>
    </p:spTree>
    <p:extLst>
      <p:ext uri="{BB962C8B-B14F-4D97-AF65-F5344CB8AC3E}">
        <p14:creationId xmlns:p14="http://schemas.microsoft.com/office/powerpoint/2010/main" val="2673245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7EFA7-A1E8-F6A0-C0A2-A5EFAF2429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RW"/>
          </a:p>
        </p:txBody>
      </p:sp>
      <p:sp>
        <p:nvSpPr>
          <p:cNvPr id="3" name="Subtitle 2">
            <a:extLst>
              <a:ext uri="{FF2B5EF4-FFF2-40B4-BE49-F238E27FC236}">
                <a16:creationId xmlns:a16="http://schemas.microsoft.com/office/drawing/2014/main" id="{35F71C37-1155-2875-BC70-90ACCF97F2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RW"/>
          </a:p>
        </p:txBody>
      </p:sp>
      <p:sp>
        <p:nvSpPr>
          <p:cNvPr id="4" name="Date Placeholder 3">
            <a:extLst>
              <a:ext uri="{FF2B5EF4-FFF2-40B4-BE49-F238E27FC236}">
                <a16:creationId xmlns:a16="http://schemas.microsoft.com/office/drawing/2014/main" id="{34890393-8F45-93D8-5E99-0B8CAD722315}"/>
              </a:ext>
            </a:extLst>
          </p:cNvPr>
          <p:cNvSpPr>
            <a:spLocks noGrp="1"/>
          </p:cNvSpPr>
          <p:nvPr>
            <p:ph type="dt" sz="half" idx="10"/>
          </p:nvPr>
        </p:nvSpPr>
        <p:spPr/>
        <p:txBody>
          <a:bodyPr/>
          <a:lstStyle/>
          <a:p>
            <a:fld id="{9C83E61A-0CE2-4817-8F1D-B90A66789C6E}" type="datetimeFigureOut">
              <a:rPr lang="en-RW" smtClean="0"/>
              <a:t>11/05/2022</a:t>
            </a:fld>
            <a:endParaRPr lang="en-RW"/>
          </a:p>
        </p:txBody>
      </p:sp>
      <p:sp>
        <p:nvSpPr>
          <p:cNvPr id="5" name="Footer Placeholder 4">
            <a:extLst>
              <a:ext uri="{FF2B5EF4-FFF2-40B4-BE49-F238E27FC236}">
                <a16:creationId xmlns:a16="http://schemas.microsoft.com/office/drawing/2014/main" id="{0D71694A-7BB4-E5B7-DA26-178E884E06CC}"/>
              </a:ext>
            </a:extLst>
          </p:cNvPr>
          <p:cNvSpPr>
            <a:spLocks noGrp="1"/>
          </p:cNvSpPr>
          <p:nvPr>
            <p:ph type="ftr" sz="quarter" idx="11"/>
          </p:nvPr>
        </p:nvSpPr>
        <p:spPr/>
        <p:txBody>
          <a:bodyPr/>
          <a:lstStyle/>
          <a:p>
            <a:endParaRPr lang="en-RW"/>
          </a:p>
        </p:txBody>
      </p:sp>
      <p:sp>
        <p:nvSpPr>
          <p:cNvPr id="6" name="Slide Number Placeholder 5">
            <a:extLst>
              <a:ext uri="{FF2B5EF4-FFF2-40B4-BE49-F238E27FC236}">
                <a16:creationId xmlns:a16="http://schemas.microsoft.com/office/drawing/2014/main" id="{44231D1A-2CA8-3A32-1A16-0CE339E32A9D}"/>
              </a:ext>
            </a:extLst>
          </p:cNvPr>
          <p:cNvSpPr>
            <a:spLocks noGrp="1"/>
          </p:cNvSpPr>
          <p:nvPr>
            <p:ph type="sldNum" sz="quarter" idx="12"/>
          </p:nvPr>
        </p:nvSpPr>
        <p:spPr/>
        <p:txBody>
          <a:bodyPr/>
          <a:lstStyle/>
          <a:p>
            <a:fld id="{D56F537C-E30B-493B-877D-1A3B8B94CB99}" type="slidenum">
              <a:rPr lang="en-RW" smtClean="0"/>
              <a:t>‹#›</a:t>
            </a:fld>
            <a:endParaRPr lang="en-RW"/>
          </a:p>
        </p:txBody>
      </p:sp>
    </p:spTree>
    <p:extLst>
      <p:ext uri="{BB962C8B-B14F-4D97-AF65-F5344CB8AC3E}">
        <p14:creationId xmlns:p14="http://schemas.microsoft.com/office/powerpoint/2010/main" val="2735542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F19D7-DF4E-B849-F4C6-EA2FAF77C2C4}"/>
              </a:ext>
            </a:extLst>
          </p:cNvPr>
          <p:cNvSpPr>
            <a:spLocks noGrp="1"/>
          </p:cNvSpPr>
          <p:nvPr>
            <p:ph type="title"/>
          </p:nvPr>
        </p:nvSpPr>
        <p:spPr/>
        <p:txBody>
          <a:bodyPr/>
          <a:lstStyle/>
          <a:p>
            <a:r>
              <a:rPr lang="en-US"/>
              <a:t>Click to edit Master title style</a:t>
            </a:r>
            <a:endParaRPr lang="en-RW"/>
          </a:p>
        </p:txBody>
      </p:sp>
      <p:sp>
        <p:nvSpPr>
          <p:cNvPr id="3" name="Vertical Text Placeholder 2">
            <a:extLst>
              <a:ext uri="{FF2B5EF4-FFF2-40B4-BE49-F238E27FC236}">
                <a16:creationId xmlns:a16="http://schemas.microsoft.com/office/drawing/2014/main" id="{B8C24E12-77AD-0B04-127D-7B7D9E3C94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W"/>
          </a:p>
        </p:txBody>
      </p:sp>
      <p:sp>
        <p:nvSpPr>
          <p:cNvPr id="4" name="Date Placeholder 3">
            <a:extLst>
              <a:ext uri="{FF2B5EF4-FFF2-40B4-BE49-F238E27FC236}">
                <a16:creationId xmlns:a16="http://schemas.microsoft.com/office/drawing/2014/main" id="{FB36439B-0225-F1C8-DD08-11C59E04A0BA}"/>
              </a:ext>
            </a:extLst>
          </p:cNvPr>
          <p:cNvSpPr>
            <a:spLocks noGrp="1"/>
          </p:cNvSpPr>
          <p:nvPr>
            <p:ph type="dt" sz="half" idx="10"/>
          </p:nvPr>
        </p:nvSpPr>
        <p:spPr/>
        <p:txBody>
          <a:bodyPr/>
          <a:lstStyle/>
          <a:p>
            <a:fld id="{9C83E61A-0CE2-4817-8F1D-B90A66789C6E}" type="datetimeFigureOut">
              <a:rPr lang="en-RW" smtClean="0"/>
              <a:t>11/05/2022</a:t>
            </a:fld>
            <a:endParaRPr lang="en-RW"/>
          </a:p>
        </p:txBody>
      </p:sp>
      <p:sp>
        <p:nvSpPr>
          <p:cNvPr id="5" name="Footer Placeholder 4">
            <a:extLst>
              <a:ext uri="{FF2B5EF4-FFF2-40B4-BE49-F238E27FC236}">
                <a16:creationId xmlns:a16="http://schemas.microsoft.com/office/drawing/2014/main" id="{B780374F-916E-FF16-E2EE-2CA039F3C5F9}"/>
              </a:ext>
            </a:extLst>
          </p:cNvPr>
          <p:cNvSpPr>
            <a:spLocks noGrp="1"/>
          </p:cNvSpPr>
          <p:nvPr>
            <p:ph type="ftr" sz="quarter" idx="11"/>
          </p:nvPr>
        </p:nvSpPr>
        <p:spPr/>
        <p:txBody>
          <a:bodyPr/>
          <a:lstStyle/>
          <a:p>
            <a:endParaRPr lang="en-RW"/>
          </a:p>
        </p:txBody>
      </p:sp>
      <p:sp>
        <p:nvSpPr>
          <p:cNvPr id="6" name="Slide Number Placeholder 5">
            <a:extLst>
              <a:ext uri="{FF2B5EF4-FFF2-40B4-BE49-F238E27FC236}">
                <a16:creationId xmlns:a16="http://schemas.microsoft.com/office/drawing/2014/main" id="{7F948791-DC9A-026F-2E29-D44672922F0A}"/>
              </a:ext>
            </a:extLst>
          </p:cNvPr>
          <p:cNvSpPr>
            <a:spLocks noGrp="1"/>
          </p:cNvSpPr>
          <p:nvPr>
            <p:ph type="sldNum" sz="quarter" idx="12"/>
          </p:nvPr>
        </p:nvSpPr>
        <p:spPr/>
        <p:txBody>
          <a:bodyPr/>
          <a:lstStyle/>
          <a:p>
            <a:fld id="{D56F537C-E30B-493B-877D-1A3B8B94CB99}" type="slidenum">
              <a:rPr lang="en-RW" smtClean="0"/>
              <a:t>‹#›</a:t>
            </a:fld>
            <a:endParaRPr lang="en-RW"/>
          </a:p>
        </p:txBody>
      </p:sp>
    </p:spTree>
    <p:extLst>
      <p:ext uri="{BB962C8B-B14F-4D97-AF65-F5344CB8AC3E}">
        <p14:creationId xmlns:p14="http://schemas.microsoft.com/office/powerpoint/2010/main" val="1871530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7F0011-B353-F667-E580-1828716ED9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RW"/>
          </a:p>
        </p:txBody>
      </p:sp>
      <p:sp>
        <p:nvSpPr>
          <p:cNvPr id="3" name="Vertical Text Placeholder 2">
            <a:extLst>
              <a:ext uri="{FF2B5EF4-FFF2-40B4-BE49-F238E27FC236}">
                <a16:creationId xmlns:a16="http://schemas.microsoft.com/office/drawing/2014/main" id="{0BE7206F-6027-5B0C-7C68-40E1132FFA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W"/>
          </a:p>
        </p:txBody>
      </p:sp>
      <p:sp>
        <p:nvSpPr>
          <p:cNvPr id="4" name="Date Placeholder 3">
            <a:extLst>
              <a:ext uri="{FF2B5EF4-FFF2-40B4-BE49-F238E27FC236}">
                <a16:creationId xmlns:a16="http://schemas.microsoft.com/office/drawing/2014/main" id="{17B8BD3F-A39F-8D8A-50A8-652CC56452D9}"/>
              </a:ext>
            </a:extLst>
          </p:cNvPr>
          <p:cNvSpPr>
            <a:spLocks noGrp="1"/>
          </p:cNvSpPr>
          <p:nvPr>
            <p:ph type="dt" sz="half" idx="10"/>
          </p:nvPr>
        </p:nvSpPr>
        <p:spPr/>
        <p:txBody>
          <a:bodyPr/>
          <a:lstStyle/>
          <a:p>
            <a:fld id="{9C83E61A-0CE2-4817-8F1D-B90A66789C6E}" type="datetimeFigureOut">
              <a:rPr lang="en-RW" smtClean="0"/>
              <a:t>11/05/2022</a:t>
            </a:fld>
            <a:endParaRPr lang="en-RW"/>
          </a:p>
        </p:txBody>
      </p:sp>
      <p:sp>
        <p:nvSpPr>
          <p:cNvPr id="5" name="Footer Placeholder 4">
            <a:extLst>
              <a:ext uri="{FF2B5EF4-FFF2-40B4-BE49-F238E27FC236}">
                <a16:creationId xmlns:a16="http://schemas.microsoft.com/office/drawing/2014/main" id="{2AF31B82-5A1B-B95E-F140-3BDBDAC8E223}"/>
              </a:ext>
            </a:extLst>
          </p:cNvPr>
          <p:cNvSpPr>
            <a:spLocks noGrp="1"/>
          </p:cNvSpPr>
          <p:nvPr>
            <p:ph type="ftr" sz="quarter" idx="11"/>
          </p:nvPr>
        </p:nvSpPr>
        <p:spPr/>
        <p:txBody>
          <a:bodyPr/>
          <a:lstStyle/>
          <a:p>
            <a:endParaRPr lang="en-RW"/>
          </a:p>
        </p:txBody>
      </p:sp>
      <p:sp>
        <p:nvSpPr>
          <p:cNvPr id="6" name="Slide Number Placeholder 5">
            <a:extLst>
              <a:ext uri="{FF2B5EF4-FFF2-40B4-BE49-F238E27FC236}">
                <a16:creationId xmlns:a16="http://schemas.microsoft.com/office/drawing/2014/main" id="{E73412B4-6D12-9240-9DF2-8D4D311773A9}"/>
              </a:ext>
            </a:extLst>
          </p:cNvPr>
          <p:cNvSpPr>
            <a:spLocks noGrp="1"/>
          </p:cNvSpPr>
          <p:nvPr>
            <p:ph type="sldNum" sz="quarter" idx="12"/>
          </p:nvPr>
        </p:nvSpPr>
        <p:spPr/>
        <p:txBody>
          <a:bodyPr/>
          <a:lstStyle/>
          <a:p>
            <a:fld id="{D56F537C-E30B-493B-877D-1A3B8B94CB99}" type="slidenum">
              <a:rPr lang="en-RW" smtClean="0"/>
              <a:t>‹#›</a:t>
            </a:fld>
            <a:endParaRPr lang="en-RW"/>
          </a:p>
        </p:txBody>
      </p:sp>
    </p:spTree>
    <p:extLst>
      <p:ext uri="{BB962C8B-B14F-4D97-AF65-F5344CB8AC3E}">
        <p14:creationId xmlns:p14="http://schemas.microsoft.com/office/powerpoint/2010/main" val="1840571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5795F-7FD8-BF27-4F73-40C8645D2720}"/>
              </a:ext>
            </a:extLst>
          </p:cNvPr>
          <p:cNvSpPr>
            <a:spLocks noGrp="1"/>
          </p:cNvSpPr>
          <p:nvPr>
            <p:ph type="title"/>
          </p:nvPr>
        </p:nvSpPr>
        <p:spPr/>
        <p:txBody>
          <a:bodyPr/>
          <a:lstStyle/>
          <a:p>
            <a:r>
              <a:rPr lang="en-US"/>
              <a:t>Click to edit Master title style</a:t>
            </a:r>
            <a:endParaRPr lang="en-RW"/>
          </a:p>
        </p:txBody>
      </p:sp>
      <p:sp>
        <p:nvSpPr>
          <p:cNvPr id="3" name="Content Placeholder 2">
            <a:extLst>
              <a:ext uri="{FF2B5EF4-FFF2-40B4-BE49-F238E27FC236}">
                <a16:creationId xmlns:a16="http://schemas.microsoft.com/office/drawing/2014/main" id="{010C1761-D8A8-AD14-F0C0-177A3BEBD3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W"/>
          </a:p>
        </p:txBody>
      </p:sp>
      <p:sp>
        <p:nvSpPr>
          <p:cNvPr id="4" name="Date Placeholder 3">
            <a:extLst>
              <a:ext uri="{FF2B5EF4-FFF2-40B4-BE49-F238E27FC236}">
                <a16:creationId xmlns:a16="http://schemas.microsoft.com/office/drawing/2014/main" id="{0B93B656-F693-A977-A60C-53A23E3B3BCF}"/>
              </a:ext>
            </a:extLst>
          </p:cNvPr>
          <p:cNvSpPr>
            <a:spLocks noGrp="1"/>
          </p:cNvSpPr>
          <p:nvPr>
            <p:ph type="dt" sz="half" idx="10"/>
          </p:nvPr>
        </p:nvSpPr>
        <p:spPr/>
        <p:txBody>
          <a:bodyPr/>
          <a:lstStyle/>
          <a:p>
            <a:fld id="{9C83E61A-0CE2-4817-8F1D-B90A66789C6E}" type="datetimeFigureOut">
              <a:rPr lang="en-RW" smtClean="0"/>
              <a:t>11/05/2022</a:t>
            </a:fld>
            <a:endParaRPr lang="en-RW"/>
          </a:p>
        </p:txBody>
      </p:sp>
      <p:sp>
        <p:nvSpPr>
          <p:cNvPr id="5" name="Footer Placeholder 4">
            <a:extLst>
              <a:ext uri="{FF2B5EF4-FFF2-40B4-BE49-F238E27FC236}">
                <a16:creationId xmlns:a16="http://schemas.microsoft.com/office/drawing/2014/main" id="{506FD8F7-7671-EB2F-AA7C-F2AAD82721A3}"/>
              </a:ext>
            </a:extLst>
          </p:cNvPr>
          <p:cNvSpPr>
            <a:spLocks noGrp="1"/>
          </p:cNvSpPr>
          <p:nvPr>
            <p:ph type="ftr" sz="quarter" idx="11"/>
          </p:nvPr>
        </p:nvSpPr>
        <p:spPr/>
        <p:txBody>
          <a:bodyPr/>
          <a:lstStyle/>
          <a:p>
            <a:endParaRPr lang="en-RW"/>
          </a:p>
        </p:txBody>
      </p:sp>
      <p:sp>
        <p:nvSpPr>
          <p:cNvPr id="6" name="Slide Number Placeholder 5">
            <a:extLst>
              <a:ext uri="{FF2B5EF4-FFF2-40B4-BE49-F238E27FC236}">
                <a16:creationId xmlns:a16="http://schemas.microsoft.com/office/drawing/2014/main" id="{3405BFAC-A278-36FA-C0A9-DFD8E0F593DB}"/>
              </a:ext>
            </a:extLst>
          </p:cNvPr>
          <p:cNvSpPr>
            <a:spLocks noGrp="1"/>
          </p:cNvSpPr>
          <p:nvPr>
            <p:ph type="sldNum" sz="quarter" idx="12"/>
          </p:nvPr>
        </p:nvSpPr>
        <p:spPr/>
        <p:txBody>
          <a:bodyPr/>
          <a:lstStyle/>
          <a:p>
            <a:fld id="{D56F537C-E30B-493B-877D-1A3B8B94CB99}" type="slidenum">
              <a:rPr lang="en-RW" smtClean="0"/>
              <a:t>‹#›</a:t>
            </a:fld>
            <a:endParaRPr lang="en-RW"/>
          </a:p>
        </p:txBody>
      </p:sp>
    </p:spTree>
    <p:extLst>
      <p:ext uri="{BB962C8B-B14F-4D97-AF65-F5344CB8AC3E}">
        <p14:creationId xmlns:p14="http://schemas.microsoft.com/office/powerpoint/2010/main" val="2872339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01071-CB0B-F0EF-04E6-61EAA6C92A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RW"/>
          </a:p>
        </p:txBody>
      </p:sp>
      <p:sp>
        <p:nvSpPr>
          <p:cNvPr id="3" name="Text Placeholder 2">
            <a:extLst>
              <a:ext uri="{FF2B5EF4-FFF2-40B4-BE49-F238E27FC236}">
                <a16:creationId xmlns:a16="http://schemas.microsoft.com/office/drawing/2014/main" id="{FEC7524C-AF60-E9B8-0688-1FE300CEFE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3FC487-4462-3EC3-B4EE-6F4061027F42}"/>
              </a:ext>
            </a:extLst>
          </p:cNvPr>
          <p:cNvSpPr>
            <a:spLocks noGrp="1"/>
          </p:cNvSpPr>
          <p:nvPr>
            <p:ph type="dt" sz="half" idx="10"/>
          </p:nvPr>
        </p:nvSpPr>
        <p:spPr/>
        <p:txBody>
          <a:bodyPr/>
          <a:lstStyle/>
          <a:p>
            <a:fld id="{9C83E61A-0CE2-4817-8F1D-B90A66789C6E}" type="datetimeFigureOut">
              <a:rPr lang="en-RW" smtClean="0"/>
              <a:t>11/05/2022</a:t>
            </a:fld>
            <a:endParaRPr lang="en-RW"/>
          </a:p>
        </p:txBody>
      </p:sp>
      <p:sp>
        <p:nvSpPr>
          <p:cNvPr id="5" name="Footer Placeholder 4">
            <a:extLst>
              <a:ext uri="{FF2B5EF4-FFF2-40B4-BE49-F238E27FC236}">
                <a16:creationId xmlns:a16="http://schemas.microsoft.com/office/drawing/2014/main" id="{B6631696-0D64-B6E3-5EF4-E59DD76A5847}"/>
              </a:ext>
            </a:extLst>
          </p:cNvPr>
          <p:cNvSpPr>
            <a:spLocks noGrp="1"/>
          </p:cNvSpPr>
          <p:nvPr>
            <p:ph type="ftr" sz="quarter" idx="11"/>
          </p:nvPr>
        </p:nvSpPr>
        <p:spPr/>
        <p:txBody>
          <a:bodyPr/>
          <a:lstStyle/>
          <a:p>
            <a:endParaRPr lang="en-RW"/>
          </a:p>
        </p:txBody>
      </p:sp>
      <p:sp>
        <p:nvSpPr>
          <p:cNvPr id="6" name="Slide Number Placeholder 5">
            <a:extLst>
              <a:ext uri="{FF2B5EF4-FFF2-40B4-BE49-F238E27FC236}">
                <a16:creationId xmlns:a16="http://schemas.microsoft.com/office/drawing/2014/main" id="{C6D660F0-9E7E-2F59-7D84-DF41ABB33C06}"/>
              </a:ext>
            </a:extLst>
          </p:cNvPr>
          <p:cNvSpPr>
            <a:spLocks noGrp="1"/>
          </p:cNvSpPr>
          <p:nvPr>
            <p:ph type="sldNum" sz="quarter" idx="12"/>
          </p:nvPr>
        </p:nvSpPr>
        <p:spPr/>
        <p:txBody>
          <a:bodyPr/>
          <a:lstStyle/>
          <a:p>
            <a:fld id="{D56F537C-E30B-493B-877D-1A3B8B94CB99}" type="slidenum">
              <a:rPr lang="en-RW" smtClean="0"/>
              <a:t>‹#›</a:t>
            </a:fld>
            <a:endParaRPr lang="en-RW"/>
          </a:p>
        </p:txBody>
      </p:sp>
    </p:spTree>
    <p:extLst>
      <p:ext uri="{BB962C8B-B14F-4D97-AF65-F5344CB8AC3E}">
        <p14:creationId xmlns:p14="http://schemas.microsoft.com/office/powerpoint/2010/main" val="2586082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49A1F-06FB-446F-EEED-F80EE54159B0}"/>
              </a:ext>
            </a:extLst>
          </p:cNvPr>
          <p:cNvSpPr>
            <a:spLocks noGrp="1"/>
          </p:cNvSpPr>
          <p:nvPr>
            <p:ph type="title"/>
          </p:nvPr>
        </p:nvSpPr>
        <p:spPr/>
        <p:txBody>
          <a:bodyPr/>
          <a:lstStyle/>
          <a:p>
            <a:r>
              <a:rPr lang="en-US"/>
              <a:t>Click to edit Master title style</a:t>
            </a:r>
            <a:endParaRPr lang="en-RW"/>
          </a:p>
        </p:txBody>
      </p:sp>
      <p:sp>
        <p:nvSpPr>
          <p:cNvPr id="3" name="Content Placeholder 2">
            <a:extLst>
              <a:ext uri="{FF2B5EF4-FFF2-40B4-BE49-F238E27FC236}">
                <a16:creationId xmlns:a16="http://schemas.microsoft.com/office/drawing/2014/main" id="{9DA074ED-5729-FB73-32D3-8608A46DBC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W"/>
          </a:p>
        </p:txBody>
      </p:sp>
      <p:sp>
        <p:nvSpPr>
          <p:cNvPr id="4" name="Content Placeholder 3">
            <a:extLst>
              <a:ext uri="{FF2B5EF4-FFF2-40B4-BE49-F238E27FC236}">
                <a16:creationId xmlns:a16="http://schemas.microsoft.com/office/drawing/2014/main" id="{6D029657-5B66-15EC-A9FD-550C7664B6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W"/>
          </a:p>
        </p:txBody>
      </p:sp>
      <p:sp>
        <p:nvSpPr>
          <p:cNvPr id="5" name="Date Placeholder 4">
            <a:extLst>
              <a:ext uri="{FF2B5EF4-FFF2-40B4-BE49-F238E27FC236}">
                <a16:creationId xmlns:a16="http://schemas.microsoft.com/office/drawing/2014/main" id="{3520B30D-EA8B-38F3-6AE5-A98DFC652438}"/>
              </a:ext>
            </a:extLst>
          </p:cNvPr>
          <p:cNvSpPr>
            <a:spLocks noGrp="1"/>
          </p:cNvSpPr>
          <p:nvPr>
            <p:ph type="dt" sz="half" idx="10"/>
          </p:nvPr>
        </p:nvSpPr>
        <p:spPr/>
        <p:txBody>
          <a:bodyPr/>
          <a:lstStyle/>
          <a:p>
            <a:fld id="{9C83E61A-0CE2-4817-8F1D-B90A66789C6E}" type="datetimeFigureOut">
              <a:rPr lang="en-RW" smtClean="0"/>
              <a:t>11/05/2022</a:t>
            </a:fld>
            <a:endParaRPr lang="en-RW"/>
          </a:p>
        </p:txBody>
      </p:sp>
      <p:sp>
        <p:nvSpPr>
          <p:cNvPr id="6" name="Footer Placeholder 5">
            <a:extLst>
              <a:ext uri="{FF2B5EF4-FFF2-40B4-BE49-F238E27FC236}">
                <a16:creationId xmlns:a16="http://schemas.microsoft.com/office/drawing/2014/main" id="{E311949E-9B25-E518-2D59-6D439E641ED4}"/>
              </a:ext>
            </a:extLst>
          </p:cNvPr>
          <p:cNvSpPr>
            <a:spLocks noGrp="1"/>
          </p:cNvSpPr>
          <p:nvPr>
            <p:ph type="ftr" sz="quarter" idx="11"/>
          </p:nvPr>
        </p:nvSpPr>
        <p:spPr/>
        <p:txBody>
          <a:bodyPr/>
          <a:lstStyle/>
          <a:p>
            <a:endParaRPr lang="en-RW"/>
          </a:p>
        </p:txBody>
      </p:sp>
      <p:sp>
        <p:nvSpPr>
          <p:cNvPr id="7" name="Slide Number Placeholder 6">
            <a:extLst>
              <a:ext uri="{FF2B5EF4-FFF2-40B4-BE49-F238E27FC236}">
                <a16:creationId xmlns:a16="http://schemas.microsoft.com/office/drawing/2014/main" id="{F4DFB42D-F923-88E7-4FC7-0DE4E9425E40}"/>
              </a:ext>
            </a:extLst>
          </p:cNvPr>
          <p:cNvSpPr>
            <a:spLocks noGrp="1"/>
          </p:cNvSpPr>
          <p:nvPr>
            <p:ph type="sldNum" sz="quarter" idx="12"/>
          </p:nvPr>
        </p:nvSpPr>
        <p:spPr/>
        <p:txBody>
          <a:bodyPr/>
          <a:lstStyle/>
          <a:p>
            <a:fld id="{D56F537C-E30B-493B-877D-1A3B8B94CB99}" type="slidenum">
              <a:rPr lang="en-RW" smtClean="0"/>
              <a:t>‹#›</a:t>
            </a:fld>
            <a:endParaRPr lang="en-RW"/>
          </a:p>
        </p:txBody>
      </p:sp>
    </p:spTree>
    <p:extLst>
      <p:ext uri="{BB962C8B-B14F-4D97-AF65-F5344CB8AC3E}">
        <p14:creationId xmlns:p14="http://schemas.microsoft.com/office/powerpoint/2010/main" val="2541652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B2FD0-2CA0-8CA5-A1B3-A4123A33DAD7}"/>
              </a:ext>
            </a:extLst>
          </p:cNvPr>
          <p:cNvSpPr>
            <a:spLocks noGrp="1"/>
          </p:cNvSpPr>
          <p:nvPr>
            <p:ph type="title"/>
          </p:nvPr>
        </p:nvSpPr>
        <p:spPr>
          <a:xfrm>
            <a:off x="839788" y="365125"/>
            <a:ext cx="10515600" cy="1325563"/>
          </a:xfrm>
        </p:spPr>
        <p:txBody>
          <a:bodyPr/>
          <a:lstStyle/>
          <a:p>
            <a:r>
              <a:rPr lang="en-US"/>
              <a:t>Click to edit Master title style</a:t>
            </a:r>
            <a:endParaRPr lang="en-RW"/>
          </a:p>
        </p:txBody>
      </p:sp>
      <p:sp>
        <p:nvSpPr>
          <p:cNvPr id="3" name="Text Placeholder 2">
            <a:extLst>
              <a:ext uri="{FF2B5EF4-FFF2-40B4-BE49-F238E27FC236}">
                <a16:creationId xmlns:a16="http://schemas.microsoft.com/office/drawing/2014/main" id="{0F787809-4536-9465-8F9F-9AC23477A6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BC0B93A-CF2B-A9FA-6EDD-871CBBA5D1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W"/>
          </a:p>
        </p:txBody>
      </p:sp>
      <p:sp>
        <p:nvSpPr>
          <p:cNvPr id="5" name="Text Placeholder 4">
            <a:extLst>
              <a:ext uri="{FF2B5EF4-FFF2-40B4-BE49-F238E27FC236}">
                <a16:creationId xmlns:a16="http://schemas.microsoft.com/office/drawing/2014/main" id="{AD4E1D85-69EB-03B1-B394-9E2CF9C3D3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1F206F-9B3C-33F0-FF84-5BC3FAE2AC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W"/>
          </a:p>
        </p:txBody>
      </p:sp>
      <p:sp>
        <p:nvSpPr>
          <p:cNvPr id="7" name="Date Placeholder 6">
            <a:extLst>
              <a:ext uri="{FF2B5EF4-FFF2-40B4-BE49-F238E27FC236}">
                <a16:creationId xmlns:a16="http://schemas.microsoft.com/office/drawing/2014/main" id="{44FF01EE-6A6D-3F2B-E886-7E0B87B8E7F1}"/>
              </a:ext>
            </a:extLst>
          </p:cNvPr>
          <p:cNvSpPr>
            <a:spLocks noGrp="1"/>
          </p:cNvSpPr>
          <p:nvPr>
            <p:ph type="dt" sz="half" idx="10"/>
          </p:nvPr>
        </p:nvSpPr>
        <p:spPr/>
        <p:txBody>
          <a:bodyPr/>
          <a:lstStyle/>
          <a:p>
            <a:fld id="{9C83E61A-0CE2-4817-8F1D-B90A66789C6E}" type="datetimeFigureOut">
              <a:rPr lang="en-RW" smtClean="0"/>
              <a:t>11/05/2022</a:t>
            </a:fld>
            <a:endParaRPr lang="en-RW"/>
          </a:p>
        </p:txBody>
      </p:sp>
      <p:sp>
        <p:nvSpPr>
          <p:cNvPr id="8" name="Footer Placeholder 7">
            <a:extLst>
              <a:ext uri="{FF2B5EF4-FFF2-40B4-BE49-F238E27FC236}">
                <a16:creationId xmlns:a16="http://schemas.microsoft.com/office/drawing/2014/main" id="{31202B7B-CD64-8375-7D96-28402219AA80}"/>
              </a:ext>
            </a:extLst>
          </p:cNvPr>
          <p:cNvSpPr>
            <a:spLocks noGrp="1"/>
          </p:cNvSpPr>
          <p:nvPr>
            <p:ph type="ftr" sz="quarter" idx="11"/>
          </p:nvPr>
        </p:nvSpPr>
        <p:spPr/>
        <p:txBody>
          <a:bodyPr/>
          <a:lstStyle/>
          <a:p>
            <a:endParaRPr lang="en-RW"/>
          </a:p>
        </p:txBody>
      </p:sp>
      <p:sp>
        <p:nvSpPr>
          <p:cNvPr id="9" name="Slide Number Placeholder 8">
            <a:extLst>
              <a:ext uri="{FF2B5EF4-FFF2-40B4-BE49-F238E27FC236}">
                <a16:creationId xmlns:a16="http://schemas.microsoft.com/office/drawing/2014/main" id="{2EB80981-B59B-1D8A-82BE-151CC593E762}"/>
              </a:ext>
            </a:extLst>
          </p:cNvPr>
          <p:cNvSpPr>
            <a:spLocks noGrp="1"/>
          </p:cNvSpPr>
          <p:nvPr>
            <p:ph type="sldNum" sz="quarter" idx="12"/>
          </p:nvPr>
        </p:nvSpPr>
        <p:spPr/>
        <p:txBody>
          <a:bodyPr/>
          <a:lstStyle/>
          <a:p>
            <a:fld id="{D56F537C-E30B-493B-877D-1A3B8B94CB99}" type="slidenum">
              <a:rPr lang="en-RW" smtClean="0"/>
              <a:t>‹#›</a:t>
            </a:fld>
            <a:endParaRPr lang="en-RW"/>
          </a:p>
        </p:txBody>
      </p:sp>
    </p:spTree>
    <p:extLst>
      <p:ext uri="{BB962C8B-B14F-4D97-AF65-F5344CB8AC3E}">
        <p14:creationId xmlns:p14="http://schemas.microsoft.com/office/powerpoint/2010/main" val="420889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76111-D27A-929C-931C-14CC5ED2C0ED}"/>
              </a:ext>
            </a:extLst>
          </p:cNvPr>
          <p:cNvSpPr>
            <a:spLocks noGrp="1"/>
          </p:cNvSpPr>
          <p:nvPr>
            <p:ph type="title"/>
          </p:nvPr>
        </p:nvSpPr>
        <p:spPr/>
        <p:txBody>
          <a:bodyPr/>
          <a:lstStyle/>
          <a:p>
            <a:r>
              <a:rPr lang="en-US"/>
              <a:t>Click to edit Master title style</a:t>
            </a:r>
            <a:endParaRPr lang="en-RW"/>
          </a:p>
        </p:txBody>
      </p:sp>
      <p:sp>
        <p:nvSpPr>
          <p:cNvPr id="3" name="Date Placeholder 2">
            <a:extLst>
              <a:ext uri="{FF2B5EF4-FFF2-40B4-BE49-F238E27FC236}">
                <a16:creationId xmlns:a16="http://schemas.microsoft.com/office/drawing/2014/main" id="{47393EAC-C195-EC74-0306-F0B896AB8233}"/>
              </a:ext>
            </a:extLst>
          </p:cNvPr>
          <p:cNvSpPr>
            <a:spLocks noGrp="1"/>
          </p:cNvSpPr>
          <p:nvPr>
            <p:ph type="dt" sz="half" idx="10"/>
          </p:nvPr>
        </p:nvSpPr>
        <p:spPr/>
        <p:txBody>
          <a:bodyPr/>
          <a:lstStyle/>
          <a:p>
            <a:fld id="{9C83E61A-0CE2-4817-8F1D-B90A66789C6E}" type="datetimeFigureOut">
              <a:rPr lang="en-RW" smtClean="0"/>
              <a:t>11/05/2022</a:t>
            </a:fld>
            <a:endParaRPr lang="en-RW"/>
          </a:p>
        </p:txBody>
      </p:sp>
      <p:sp>
        <p:nvSpPr>
          <p:cNvPr id="4" name="Footer Placeholder 3">
            <a:extLst>
              <a:ext uri="{FF2B5EF4-FFF2-40B4-BE49-F238E27FC236}">
                <a16:creationId xmlns:a16="http://schemas.microsoft.com/office/drawing/2014/main" id="{A85F016E-500D-0D0E-7F5C-B2AE63317CCD}"/>
              </a:ext>
            </a:extLst>
          </p:cNvPr>
          <p:cNvSpPr>
            <a:spLocks noGrp="1"/>
          </p:cNvSpPr>
          <p:nvPr>
            <p:ph type="ftr" sz="quarter" idx="11"/>
          </p:nvPr>
        </p:nvSpPr>
        <p:spPr/>
        <p:txBody>
          <a:bodyPr/>
          <a:lstStyle/>
          <a:p>
            <a:endParaRPr lang="en-RW"/>
          </a:p>
        </p:txBody>
      </p:sp>
      <p:sp>
        <p:nvSpPr>
          <p:cNvPr id="5" name="Slide Number Placeholder 4">
            <a:extLst>
              <a:ext uri="{FF2B5EF4-FFF2-40B4-BE49-F238E27FC236}">
                <a16:creationId xmlns:a16="http://schemas.microsoft.com/office/drawing/2014/main" id="{FF206DD9-B39F-8ADF-552C-450A6D8D0864}"/>
              </a:ext>
            </a:extLst>
          </p:cNvPr>
          <p:cNvSpPr>
            <a:spLocks noGrp="1"/>
          </p:cNvSpPr>
          <p:nvPr>
            <p:ph type="sldNum" sz="quarter" idx="12"/>
          </p:nvPr>
        </p:nvSpPr>
        <p:spPr/>
        <p:txBody>
          <a:bodyPr/>
          <a:lstStyle/>
          <a:p>
            <a:fld id="{D56F537C-E30B-493B-877D-1A3B8B94CB99}" type="slidenum">
              <a:rPr lang="en-RW" smtClean="0"/>
              <a:t>‹#›</a:t>
            </a:fld>
            <a:endParaRPr lang="en-RW"/>
          </a:p>
        </p:txBody>
      </p:sp>
    </p:spTree>
    <p:extLst>
      <p:ext uri="{BB962C8B-B14F-4D97-AF65-F5344CB8AC3E}">
        <p14:creationId xmlns:p14="http://schemas.microsoft.com/office/powerpoint/2010/main" val="3807071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DA17C3-463C-884E-A7BE-54781A6CA780}"/>
              </a:ext>
            </a:extLst>
          </p:cNvPr>
          <p:cNvSpPr>
            <a:spLocks noGrp="1"/>
          </p:cNvSpPr>
          <p:nvPr>
            <p:ph type="dt" sz="half" idx="10"/>
          </p:nvPr>
        </p:nvSpPr>
        <p:spPr/>
        <p:txBody>
          <a:bodyPr/>
          <a:lstStyle/>
          <a:p>
            <a:fld id="{9C83E61A-0CE2-4817-8F1D-B90A66789C6E}" type="datetimeFigureOut">
              <a:rPr lang="en-RW" smtClean="0"/>
              <a:t>11/05/2022</a:t>
            </a:fld>
            <a:endParaRPr lang="en-RW"/>
          </a:p>
        </p:txBody>
      </p:sp>
      <p:sp>
        <p:nvSpPr>
          <p:cNvPr id="3" name="Footer Placeholder 2">
            <a:extLst>
              <a:ext uri="{FF2B5EF4-FFF2-40B4-BE49-F238E27FC236}">
                <a16:creationId xmlns:a16="http://schemas.microsoft.com/office/drawing/2014/main" id="{D5AADF7A-D9E4-05D6-CFD3-708C583E8164}"/>
              </a:ext>
            </a:extLst>
          </p:cNvPr>
          <p:cNvSpPr>
            <a:spLocks noGrp="1"/>
          </p:cNvSpPr>
          <p:nvPr>
            <p:ph type="ftr" sz="quarter" idx="11"/>
          </p:nvPr>
        </p:nvSpPr>
        <p:spPr/>
        <p:txBody>
          <a:bodyPr/>
          <a:lstStyle/>
          <a:p>
            <a:endParaRPr lang="en-RW"/>
          </a:p>
        </p:txBody>
      </p:sp>
      <p:sp>
        <p:nvSpPr>
          <p:cNvPr id="4" name="Slide Number Placeholder 3">
            <a:extLst>
              <a:ext uri="{FF2B5EF4-FFF2-40B4-BE49-F238E27FC236}">
                <a16:creationId xmlns:a16="http://schemas.microsoft.com/office/drawing/2014/main" id="{3E6DA96D-15F5-3470-B3E5-6BB7DB8FBF1C}"/>
              </a:ext>
            </a:extLst>
          </p:cNvPr>
          <p:cNvSpPr>
            <a:spLocks noGrp="1"/>
          </p:cNvSpPr>
          <p:nvPr>
            <p:ph type="sldNum" sz="quarter" idx="12"/>
          </p:nvPr>
        </p:nvSpPr>
        <p:spPr/>
        <p:txBody>
          <a:bodyPr/>
          <a:lstStyle/>
          <a:p>
            <a:fld id="{D56F537C-E30B-493B-877D-1A3B8B94CB99}" type="slidenum">
              <a:rPr lang="en-RW" smtClean="0"/>
              <a:t>‹#›</a:t>
            </a:fld>
            <a:endParaRPr lang="en-RW"/>
          </a:p>
        </p:txBody>
      </p:sp>
    </p:spTree>
    <p:extLst>
      <p:ext uri="{BB962C8B-B14F-4D97-AF65-F5344CB8AC3E}">
        <p14:creationId xmlns:p14="http://schemas.microsoft.com/office/powerpoint/2010/main" val="510594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E8CDD-A3FB-D20B-0452-54B2C0B37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RW"/>
          </a:p>
        </p:txBody>
      </p:sp>
      <p:sp>
        <p:nvSpPr>
          <p:cNvPr id="3" name="Content Placeholder 2">
            <a:extLst>
              <a:ext uri="{FF2B5EF4-FFF2-40B4-BE49-F238E27FC236}">
                <a16:creationId xmlns:a16="http://schemas.microsoft.com/office/drawing/2014/main" id="{8E690A32-18E8-B258-2EA4-CA33A69109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W"/>
          </a:p>
        </p:txBody>
      </p:sp>
      <p:sp>
        <p:nvSpPr>
          <p:cNvPr id="4" name="Text Placeholder 3">
            <a:extLst>
              <a:ext uri="{FF2B5EF4-FFF2-40B4-BE49-F238E27FC236}">
                <a16:creationId xmlns:a16="http://schemas.microsoft.com/office/drawing/2014/main" id="{052E2B08-7823-745B-0ACA-D2DA8E521C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572E3D-E820-371A-C0BC-F96EE780F91F}"/>
              </a:ext>
            </a:extLst>
          </p:cNvPr>
          <p:cNvSpPr>
            <a:spLocks noGrp="1"/>
          </p:cNvSpPr>
          <p:nvPr>
            <p:ph type="dt" sz="half" idx="10"/>
          </p:nvPr>
        </p:nvSpPr>
        <p:spPr/>
        <p:txBody>
          <a:bodyPr/>
          <a:lstStyle/>
          <a:p>
            <a:fld id="{9C83E61A-0CE2-4817-8F1D-B90A66789C6E}" type="datetimeFigureOut">
              <a:rPr lang="en-RW" smtClean="0"/>
              <a:t>11/05/2022</a:t>
            </a:fld>
            <a:endParaRPr lang="en-RW"/>
          </a:p>
        </p:txBody>
      </p:sp>
      <p:sp>
        <p:nvSpPr>
          <p:cNvPr id="6" name="Footer Placeholder 5">
            <a:extLst>
              <a:ext uri="{FF2B5EF4-FFF2-40B4-BE49-F238E27FC236}">
                <a16:creationId xmlns:a16="http://schemas.microsoft.com/office/drawing/2014/main" id="{09EBA592-1513-80D5-0FDD-7FD82CF91245}"/>
              </a:ext>
            </a:extLst>
          </p:cNvPr>
          <p:cNvSpPr>
            <a:spLocks noGrp="1"/>
          </p:cNvSpPr>
          <p:nvPr>
            <p:ph type="ftr" sz="quarter" idx="11"/>
          </p:nvPr>
        </p:nvSpPr>
        <p:spPr/>
        <p:txBody>
          <a:bodyPr/>
          <a:lstStyle/>
          <a:p>
            <a:endParaRPr lang="en-RW"/>
          </a:p>
        </p:txBody>
      </p:sp>
      <p:sp>
        <p:nvSpPr>
          <p:cNvPr id="7" name="Slide Number Placeholder 6">
            <a:extLst>
              <a:ext uri="{FF2B5EF4-FFF2-40B4-BE49-F238E27FC236}">
                <a16:creationId xmlns:a16="http://schemas.microsoft.com/office/drawing/2014/main" id="{1273C12C-CF18-A09B-36D9-65397CCF1184}"/>
              </a:ext>
            </a:extLst>
          </p:cNvPr>
          <p:cNvSpPr>
            <a:spLocks noGrp="1"/>
          </p:cNvSpPr>
          <p:nvPr>
            <p:ph type="sldNum" sz="quarter" idx="12"/>
          </p:nvPr>
        </p:nvSpPr>
        <p:spPr/>
        <p:txBody>
          <a:bodyPr/>
          <a:lstStyle/>
          <a:p>
            <a:fld id="{D56F537C-E30B-493B-877D-1A3B8B94CB99}" type="slidenum">
              <a:rPr lang="en-RW" smtClean="0"/>
              <a:t>‹#›</a:t>
            </a:fld>
            <a:endParaRPr lang="en-RW"/>
          </a:p>
        </p:txBody>
      </p:sp>
    </p:spTree>
    <p:extLst>
      <p:ext uri="{BB962C8B-B14F-4D97-AF65-F5344CB8AC3E}">
        <p14:creationId xmlns:p14="http://schemas.microsoft.com/office/powerpoint/2010/main" val="3087104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00E7-96F1-E897-BCD1-BB0A23A02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RW"/>
          </a:p>
        </p:txBody>
      </p:sp>
      <p:sp>
        <p:nvSpPr>
          <p:cNvPr id="3" name="Picture Placeholder 2">
            <a:extLst>
              <a:ext uri="{FF2B5EF4-FFF2-40B4-BE49-F238E27FC236}">
                <a16:creationId xmlns:a16="http://schemas.microsoft.com/office/drawing/2014/main" id="{C68FB602-62EA-801C-C18A-D4F89BA5C6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RW"/>
          </a:p>
        </p:txBody>
      </p:sp>
      <p:sp>
        <p:nvSpPr>
          <p:cNvPr id="4" name="Text Placeholder 3">
            <a:extLst>
              <a:ext uri="{FF2B5EF4-FFF2-40B4-BE49-F238E27FC236}">
                <a16:creationId xmlns:a16="http://schemas.microsoft.com/office/drawing/2014/main" id="{ADB5FD89-B250-AC30-CAE4-C29BD8B94A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693321-6C5E-3DE4-5698-1D1E3DA1759F}"/>
              </a:ext>
            </a:extLst>
          </p:cNvPr>
          <p:cNvSpPr>
            <a:spLocks noGrp="1"/>
          </p:cNvSpPr>
          <p:nvPr>
            <p:ph type="dt" sz="half" idx="10"/>
          </p:nvPr>
        </p:nvSpPr>
        <p:spPr/>
        <p:txBody>
          <a:bodyPr/>
          <a:lstStyle/>
          <a:p>
            <a:fld id="{9C83E61A-0CE2-4817-8F1D-B90A66789C6E}" type="datetimeFigureOut">
              <a:rPr lang="en-RW" smtClean="0"/>
              <a:t>11/05/2022</a:t>
            </a:fld>
            <a:endParaRPr lang="en-RW"/>
          </a:p>
        </p:txBody>
      </p:sp>
      <p:sp>
        <p:nvSpPr>
          <p:cNvPr id="6" name="Footer Placeholder 5">
            <a:extLst>
              <a:ext uri="{FF2B5EF4-FFF2-40B4-BE49-F238E27FC236}">
                <a16:creationId xmlns:a16="http://schemas.microsoft.com/office/drawing/2014/main" id="{1BC13D8D-9936-26B1-5D07-75BAD18DB6A9}"/>
              </a:ext>
            </a:extLst>
          </p:cNvPr>
          <p:cNvSpPr>
            <a:spLocks noGrp="1"/>
          </p:cNvSpPr>
          <p:nvPr>
            <p:ph type="ftr" sz="quarter" idx="11"/>
          </p:nvPr>
        </p:nvSpPr>
        <p:spPr/>
        <p:txBody>
          <a:bodyPr/>
          <a:lstStyle/>
          <a:p>
            <a:endParaRPr lang="en-RW"/>
          </a:p>
        </p:txBody>
      </p:sp>
      <p:sp>
        <p:nvSpPr>
          <p:cNvPr id="7" name="Slide Number Placeholder 6">
            <a:extLst>
              <a:ext uri="{FF2B5EF4-FFF2-40B4-BE49-F238E27FC236}">
                <a16:creationId xmlns:a16="http://schemas.microsoft.com/office/drawing/2014/main" id="{6D7B5AC4-3F9B-B8EE-D462-E9B030754F99}"/>
              </a:ext>
            </a:extLst>
          </p:cNvPr>
          <p:cNvSpPr>
            <a:spLocks noGrp="1"/>
          </p:cNvSpPr>
          <p:nvPr>
            <p:ph type="sldNum" sz="quarter" idx="12"/>
          </p:nvPr>
        </p:nvSpPr>
        <p:spPr/>
        <p:txBody>
          <a:bodyPr/>
          <a:lstStyle/>
          <a:p>
            <a:fld id="{D56F537C-E30B-493B-877D-1A3B8B94CB99}" type="slidenum">
              <a:rPr lang="en-RW" smtClean="0"/>
              <a:t>‹#›</a:t>
            </a:fld>
            <a:endParaRPr lang="en-RW"/>
          </a:p>
        </p:txBody>
      </p:sp>
    </p:spTree>
    <p:extLst>
      <p:ext uri="{BB962C8B-B14F-4D97-AF65-F5344CB8AC3E}">
        <p14:creationId xmlns:p14="http://schemas.microsoft.com/office/powerpoint/2010/main" val="2136186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9891ED-B288-CEC4-7610-38314AB056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RW"/>
          </a:p>
        </p:txBody>
      </p:sp>
      <p:sp>
        <p:nvSpPr>
          <p:cNvPr id="3" name="Text Placeholder 2">
            <a:extLst>
              <a:ext uri="{FF2B5EF4-FFF2-40B4-BE49-F238E27FC236}">
                <a16:creationId xmlns:a16="http://schemas.microsoft.com/office/drawing/2014/main" id="{D0146CCA-618C-51A2-EADF-A78281648C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RW"/>
          </a:p>
        </p:txBody>
      </p:sp>
      <p:sp>
        <p:nvSpPr>
          <p:cNvPr id="4" name="Date Placeholder 3">
            <a:extLst>
              <a:ext uri="{FF2B5EF4-FFF2-40B4-BE49-F238E27FC236}">
                <a16:creationId xmlns:a16="http://schemas.microsoft.com/office/drawing/2014/main" id="{BC08D92A-AB2E-0384-1BE9-137A9AC82F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83E61A-0CE2-4817-8F1D-B90A66789C6E}" type="datetimeFigureOut">
              <a:rPr lang="en-RW" smtClean="0"/>
              <a:t>11/05/2022</a:t>
            </a:fld>
            <a:endParaRPr lang="en-RW"/>
          </a:p>
        </p:txBody>
      </p:sp>
      <p:sp>
        <p:nvSpPr>
          <p:cNvPr id="5" name="Footer Placeholder 4">
            <a:extLst>
              <a:ext uri="{FF2B5EF4-FFF2-40B4-BE49-F238E27FC236}">
                <a16:creationId xmlns:a16="http://schemas.microsoft.com/office/drawing/2014/main" id="{460C73E3-7643-51C6-6CDF-B593CE97FC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RW"/>
          </a:p>
        </p:txBody>
      </p:sp>
      <p:sp>
        <p:nvSpPr>
          <p:cNvPr id="6" name="Slide Number Placeholder 5">
            <a:extLst>
              <a:ext uri="{FF2B5EF4-FFF2-40B4-BE49-F238E27FC236}">
                <a16:creationId xmlns:a16="http://schemas.microsoft.com/office/drawing/2014/main" id="{11ABB646-453D-09DC-D2CA-CF880C4492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6F537C-E30B-493B-877D-1A3B8B94CB99}" type="slidenum">
              <a:rPr lang="en-RW" smtClean="0"/>
              <a:t>‹#›</a:t>
            </a:fld>
            <a:endParaRPr lang="en-RW"/>
          </a:p>
        </p:txBody>
      </p:sp>
    </p:spTree>
    <p:extLst>
      <p:ext uri="{BB962C8B-B14F-4D97-AF65-F5344CB8AC3E}">
        <p14:creationId xmlns:p14="http://schemas.microsoft.com/office/powerpoint/2010/main" val="1980227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9.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7">
            <a:extLst>
              <a:ext uri="{FF2B5EF4-FFF2-40B4-BE49-F238E27FC236}">
                <a16:creationId xmlns:a16="http://schemas.microsoft.com/office/drawing/2014/main" id="{5DB1708A-CD39-E82C-B7C3-2D8868C5FD95}"/>
              </a:ext>
            </a:extLst>
          </p:cNvPr>
          <p:cNvSpPr txBox="1">
            <a:spLocks/>
          </p:cNvSpPr>
          <p:nvPr/>
        </p:nvSpPr>
        <p:spPr>
          <a:xfrm>
            <a:off x="0" y="6357938"/>
            <a:ext cx="12192000" cy="500062"/>
          </a:xfrm>
          <a:prstGeom prst="rect">
            <a:avLst/>
          </a:prstGeom>
          <a:solidFill>
            <a:schemeClr val="accent3">
              <a:lumMod val="40000"/>
              <a:lumOff val="60000"/>
            </a:schemeClr>
          </a:solidFill>
          <a:effectLst/>
        </p:spPr>
        <p:txBody>
          <a:bodyPr anchor="b"/>
          <a:lstStyle>
            <a:lvl1pPr algn="ctr" defTabSz="457200" rtl="0" eaLnBrk="1" latinLnBrk="0" hangingPunct="1">
              <a:spcBef>
                <a:spcPct val="0"/>
              </a:spcBef>
              <a:buNone/>
              <a:defRPr sz="4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defRPr/>
            </a:pPr>
            <a:r>
              <a:rPr lang="en-GB" sz="2400" b="1" dirty="0">
                <a:effectLst>
                  <a:outerShdw blurRad="38100" dist="38100" dir="2700000" algn="tl">
                    <a:srgbClr val="000000">
                      <a:alpha val="43137"/>
                    </a:srgbClr>
                  </a:outerShdw>
                </a:effectLst>
              </a:rPr>
              <a:t> </a:t>
            </a:r>
            <a:r>
              <a:rPr lang="en-GB" sz="2400" dirty="0">
                <a:effectLst>
                  <a:outerShdw blurRad="38100" dist="38100" dir="2700000" algn="tl">
                    <a:srgbClr val="000000">
                      <a:alpha val="43137"/>
                    </a:srgbClr>
                  </a:outerShdw>
                </a:effectLst>
              </a:rPr>
              <a:t> </a:t>
            </a:r>
            <a:endParaRPr lang="nl-BE" sz="2400" dirty="0"/>
          </a:p>
        </p:txBody>
      </p:sp>
      <p:sp>
        <p:nvSpPr>
          <p:cNvPr id="7171" name="Rectangle 4">
            <a:extLst>
              <a:ext uri="{FF2B5EF4-FFF2-40B4-BE49-F238E27FC236}">
                <a16:creationId xmlns:a16="http://schemas.microsoft.com/office/drawing/2014/main" id="{4D4B1838-BC25-7A67-1570-228D505DEAD8}"/>
              </a:ext>
            </a:extLst>
          </p:cNvPr>
          <p:cNvSpPr>
            <a:spLocks noChangeArrowheads="1"/>
          </p:cNvSpPr>
          <p:nvPr/>
        </p:nvSpPr>
        <p:spPr bwMode="auto">
          <a:xfrm>
            <a:off x="1606550" y="3467100"/>
            <a:ext cx="9302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eaLnBrk="1" hangingPunct="1"/>
            <a:r>
              <a:rPr lang="en-US" altLang="en-US" sz="3200" b="1" dirty="0">
                <a:latin typeface="Gill Sans MT" panose="020B0502020104020203" pitchFamily="34" charset="0"/>
              </a:rPr>
              <a:t>Unit 1: Introduction to assistive resources</a:t>
            </a:r>
          </a:p>
        </p:txBody>
      </p:sp>
      <p:sp>
        <p:nvSpPr>
          <p:cNvPr id="7172" name="Date Placeholder 5">
            <a:extLst>
              <a:ext uri="{FF2B5EF4-FFF2-40B4-BE49-F238E27FC236}">
                <a16:creationId xmlns:a16="http://schemas.microsoft.com/office/drawing/2014/main" id="{2D6F76F1-44E8-284D-C12B-B2264F7A2A35}"/>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BE22A18B-D1BB-4CFF-9C21-98C3FBA4E9FD}" type="datetime1">
              <a:rPr lang="en-GB" altLang="en-US" b="1" smtClean="0">
                <a:solidFill>
                  <a:schemeClr val="tx2"/>
                </a:solidFill>
              </a:rPr>
              <a:pPr fontAlgn="base">
                <a:spcBef>
                  <a:spcPct val="0"/>
                </a:spcBef>
                <a:spcAft>
                  <a:spcPct val="0"/>
                </a:spcAft>
              </a:pPr>
              <a:t>05/11/2022</a:t>
            </a:fld>
            <a:endParaRPr lang="en-GB" altLang="en-US" b="1">
              <a:solidFill>
                <a:schemeClr val="tx2"/>
              </a:solidFill>
            </a:endParaRPr>
          </a:p>
        </p:txBody>
      </p:sp>
      <p:sp>
        <p:nvSpPr>
          <p:cNvPr id="7173" name="Footer Placeholder 6">
            <a:extLst>
              <a:ext uri="{FF2B5EF4-FFF2-40B4-BE49-F238E27FC236}">
                <a16:creationId xmlns:a16="http://schemas.microsoft.com/office/drawing/2014/main" id="{E7992F77-F082-0997-4CB1-6D558CC66ED2}"/>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base">
              <a:spcBef>
                <a:spcPct val="0"/>
              </a:spcBef>
              <a:spcAft>
                <a:spcPct val="0"/>
              </a:spcAft>
            </a:pPr>
            <a:r>
              <a:rPr lang="en-US" altLang="en-US" sz="1400" b="1">
                <a:solidFill>
                  <a:schemeClr val="tx2"/>
                </a:solidFill>
              </a:rPr>
              <a:t>Teaching Learners with Visual Difficulties </a:t>
            </a:r>
            <a:endParaRPr lang="en-GB" altLang="en-US" sz="1400" b="1">
              <a:solidFill>
                <a:schemeClr val="tx2"/>
              </a:solidFill>
            </a:endParaRPr>
          </a:p>
        </p:txBody>
      </p:sp>
      <p:sp>
        <p:nvSpPr>
          <p:cNvPr id="7174" name="Slide Number Placeholder 8">
            <a:extLst>
              <a:ext uri="{FF2B5EF4-FFF2-40B4-BE49-F238E27FC236}">
                <a16:creationId xmlns:a16="http://schemas.microsoft.com/office/drawing/2014/main" id="{7BA19B5B-A0F6-DDB5-E103-AC3E808A211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fld id="{D96DF5E6-93A1-406F-8A85-936A4CA9C081}" type="slidenum">
              <a:rPr lang="en-GB" altLang="en-US" smtClean="0">
                <a:solidFill>
                  <a:schemeClr val="tx2"/>
                </a:solidFill>
              </a:rPr>
              <a:pPr/>
              <a:t>1</a:t>
            </a:fld>
            <a:endParaRPr lang="en-GB" altLang="en-US">
              <a:solidFill>
                <a:schemeClr val="tx2"/>
              </a:solidFill>
            </a:endParaRPr>
          </a:p>
        </p:txBody>
      </p:sp>
      <p:sp>
        <p:nvSpPr>
          <p:cNvPr id="6152" name="TextBox 1">
            <a:extLst>
              <a:ext uri="{FF2B5EF4-FFF2-40B4-BE49-F238E27FC236}">
                <a16:creationId xmlns:a16="http://schemas.microsoft.com/office/drawing/2014/main" id="{2853FB9D-478D-E0E7-38D9-9AE7EE392CD6}"/>
              </a:ext>
            </a:extLst>
          </p:cNvPr>
          <p:cNvSpPr txBox="1">
            <a:spLocks noChangeArrowheads="1"/>
          </p:cNvSpPr>
          <p:nvPr/>
        </p:nvSpPr>
        <p:spPr bwMode="auto">
          <a:xfrm>
            <a:off x="2014538" y="1841500"/>
            <a:ext cx="8886825" cy="954088"/>
          </a:xfrm>
          <a:prstGeom prst="rect">
            <a:avLst/>
          </a:prstGeom>
          <a:solidFill>
            <a:schemeClr val="accent3">
              <a:lumMod val="40000"/>
              <a:lumOff val="60000"/>
            </a:schemeClr>
          </a:solidFill>
          <a:ln>
            <a:noFill/>
          </a:ln>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a:defRPr/>
            </a:pPr>
            <a:r>
              <a:rPr lang="en-US" altLang="en-US" sz="2800" b="1" dirty="0">
                <a:latin typeface="Gill Sans MT" panose="020B0502020104020203" pitchFamily="34" charset="0"/>
              </a:rPr>
              <a:t>BAR1143: Assistive Resources for Learners with Visual Difficulties </a:t>
            </a:r>
            <a:endParaRPr lang="en-GB" altLang="en-US" sz="2800" b="1" dirty="0">
              <a:latin typeface="Gill Sans MT" panose="020B0502020104020203" pitchFamily="34" charset="0"/>
            </a:endParaRPr>
          </a:p>
        </p:txBody>
      </p:sp>
      <p:sp>
        <p:nvSpPr>
          <p:cNvPr id="7176" name="TextBox 2">
            <a:extLst>
              <a:ext uri="{FF2B5EF4-FFF2-40B4-BE49-F238E27FC236}">
                <a16:creationId xmlns:a16="http://schemas.microsoft.com/office/drawing/2014/main" id="{C0AB8178-F91B-41B6-7E12-1EE049655AD3}"/>
              </a:ext>
            </a:extLst>
          </p:cNvPr>
          <p:cNvSpPr txBox="1">
            <a:spLocks noChangeArrowheads="1"/>
          </p:cNvSpPr>
          <p:nvPr/>
        </p:nvSpPr>
        <p:spPr bwMode="auto">
          <a:xfrm>
            <a:off x="1606550" y="5154613"/>
            <a:ext cx="998378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a:r>
              <a:rPr lang="en-US" altLang="en-US" sz="2400" b="1">
                <a:latin typeface="Gill Sans MT" panose="020B0502020104020203" pitchFamily="34" charset="0"/>
              </a:rPr>
              <a:t>By a Team of UR-CE Lecturers </a:t>
            </a:r>
          </a:p>
          <a:p>
            <a:endParaRPr lang="en-GB" altLang="en-US"/>
          </a:p>
        </p:txBody>
      </p:sp>
      <p:pic>
        <p:nvPicPr>
          <p:cNvPr id="7177" name="Picture 5">
            <a:extLst>
              <a:ext uri="{FF2B5EF4-FFF2-40B4-BE49-F238E27FC236}">
                <a16:creationId xmlns:a16="http://schemas.microsoft.com/office/drawing/2014/main" id="{360BCEDC-8ADE-0F44-60F0-09D1D87E6E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400" y="203200"/>
            <a:ext cx="2362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8" name="Picture 2">
            <a:extLst>
              <a:ext uri="{FF2B5EF4-FFF2-40B4-BE49-F238E27FC236}">
                <a16:creationId xmlns:a16="http://schemas.microsoft.com/office/drawing/2014/main" id="{39D63932-2FBB-16C3-2EE9-4378358B1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47" t="13245" r="61972" b="15231"/>
          <a:stretch>
            <a:fillRect/>
          </a:stretch>
        </p:blipFill>
        <p:spPr bwMode="auto">
          <a:xfrm>
            <a:off x="9399588" y="279400"/>
            <a:ext cx="24161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9" name="Picture 1" descr="SURVEY: Access to Inclusive Education during COVID19 -">
            <a:extLst>
              <a:ext uri="{FF2B5EF4-FFF2-40B4-BE49-F238E27FC236}">
                <a16:creationId xmlns:a16="http://schemas.microsoft.com/office/drawing/2014/main" id="{930ECCDC-ED1D-B5DF-B05A-4E7A37FB33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6203"/>
          <a:stretch>
            <a:fillRect/>
          </a:stretch>
        </p:blipFill>
        <p:spPr bwMode="auto">
          <a:xfrm>
            <a:off x="5162550" y="247650"/>
            <a:ext cx="18669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7">
            <a:extLst>
              <a:ext uri="{FF2B5EF4-FFF2-40B4-BE49-F238E27FC236}">
                <a16:creationId xmlns:a16="http://schemas.microsoft.com/office/drawing/2014/main" id="{252D61DE-69AB-656B-0E18-722385604A96}"/>
              </a:ext>
            </a:extLst>
          </p:cNvPr>
          <p:cNvSpPr txBox="1">
            <a:spLocks/>
          </p:cNvSpPr>
          <p:nvPr/>
        </p:nvSpPr>
        <p:spPr>
          <a:xfrm>
            <a:off x="0" y="6357938"/>
            <a:ext cx="12192000" cy="500062"/>
          </a:xfrm>
          <a:prstGeom prst="rect">
            <a:avLst/>
          </a:prstGeom>
          <a:solidFill>
            <a:schemeClr val="accent3">
              <a:lumMod val="40000"/>
              <a:lumOff val="60000"/>
            </a:schemeClr>
          </a:solidFill>
          <a:effectLst/>
        </p:spPr>
        <p:txBody>
          <a:bodyPr anchor="b"/>
          <a:lstStyle>
            <a:lvl1pPr algn="ctr" defTabSz="457200" rtl="0" eaLnBrk="1" latinLnBrk="0" hangingPunct="1">
              <a:spcBef>
                <a:spcPct val="0"/>
              </a:spcBef>
              <a:buNone/>
              <a:defRPr sz="4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defRPr/>
            </a:pPr>
            <a:r>
              <a:rPr lang="en-GB" sz="2400" b="1" dirty="0">
                <a:effectLst>
                  <a:outerShdw blurRad="38100" dist="38100" dir="2700000" algn="tl">
                    <a:srgbClr val="000000">
                      <a:alpha val="43137"/>
                    </a:srgbClr>
                  </a:outerShdw>
                </a:effectLst>
              </a:rPr>
              <a:t> </a:t>
            </a:r>
            <a:r>
              <a:rPr lang="en-GB" sz="2400" dirty="0">
                <a:effectLst>
                  <a:outerShdw blurRad="38100" dist="38100" dir="2700000" algn="tl">
                    <a:srgbClr val="000000">
                      <a:alpha val="43137"/>
                    </a:srgbClr>
                  </a:outerShdw>
                </a:effectLst>
              </a:rPr>
              <a:t> </a:t>
            </a:r>
            <a:endParaRPr lang="nl-BE" sz="2400" dirty="0"/>
          </a:p>
        </p:txBody>
      </p:sp>
      <p:sp>
        <p:nvSpPr>
          <p:cNvPr id="6147" name="Rectangle 4">
            <a:extLst>
              <a:ext uri="{FF2B5EF4-FFF2-40B4-BE49-F238E27FC236}">
                <a16:creationId xmlns:a16="http://schemas.microsoft.com/office/drawing/2014/main" id="{50D65EF2-0778-9913-C2A5-B860297BAFBC}"/>
              </a:ext>
            </a:extLst>
          </p:cNvPr>
          <p:cNvSpPr>
            <a:spLocks noChangeArrowheads="1"/>
          </p:cNvSpPr>
          <p:nvPr/>
        </p:nvSpPr>
        <p:spPr bwMode="auto">
          <a:xfrm>
            <a:off x="830263" y="2805113"/>
            <a:ext cx="11125200" cy="2554545"/>
          </a:xfrm>
          <a:prstGeom prst="rect">
            <a:avLst/>
          </a:prstGeom>
          <a:noFill/>
          <a:ln>
            <a:noFill/>
          </a:ln>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defRPr/>
            </a:pPr>
            <a:r>
              <a:rPr lang="en-US" altLang="en-US" sz="3200" b="1" dirty="0">
                <a:latin typeface="Gill Sans MT" panose="020B0502020104020203" pitchFamily="34" charset="0"/>
              </a:rPr>
              <a:t>Learning outcomes </a:t>
            </a:r>
          </a:p>
          <a:p>
            <a:pPr eaLnBrk="1" hangingPunct="1">
              <a:defRPr/>
            </a:pPr>
            <a:r>
              <a:rPr lang="en-US" altLang="en-US" sz="3200" dirty="0">
                <a:latin typeface="Gill Sans MT" panose="020B0502020104020203" pitchFamily="34" charset="0"/>
              </a:rPr>
              <a:t>By the end of this unit, you should be able to: </a:t>
            </a:r>
          </a:p>
          <a:p>
            <a:pPr eaLnBrk="1" hangingPunct="1">
              <a:defRPr/>
            </a:pPr>
            <a:r>
              <a:rPr lang="en-US" altLang="en-US" sz="3200" dirty="0">
                <a:latin typeface="Gill Sans MT" panose="020B0502020104020203" pitchFamily="34" charset="0"/>
              </a:rPr>
              <a:t>-	Explain different types of assistive resources </a:t>
            </a:r>
          </a:p>
          <a:p>
            <a:pPr eaLnBrk="1" hangingPunct="1">
              <a:defRPr/>
            </a:pPr>
            <a:r>
              <a:rPr lang="en-US" altLang="en-US" sz="3200" dirty="0">
                <a:latin typeface="Gill Sans MT" panose="020B0502020104020203" pitchFamily="34" charset="0"/>
              </a:rPr>
              <a:t>-	Identify appropriate assistive resources for learners with visual difficulties </a:t>
            </a:r>
          </a:p>
        </p:txBody>
      </p:sp>
      <p:sp>
        <p:nvSpPr>
          <p:cNvPr id="8196" name="Date Placeholder 5">
            <a:extLst>
              <a:ext uri="{FF2B5EF4-FFF2-40B4-BE49-F238E27FC236}">
                <a16:creationId xmlns:a16="http://schemas.microsoft.com/office/drawing/2014/main" id="{F05C1E46-2662-E5B9-2CBB-7ABDB34B97F7}"/>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1AE207EE-A00E-444D-8A76-92D443566BEB}" type="datetime1">
              <a:rPr lang="en-GB" altLang="en-US" b="1" smtClean="0">
                <a:solidFill>
                  <a:schemeClr val="tx2"/>
                </a:solidFill>
              </a:rPr>
              <a:pPr fontAlgn="base">
                <a:spcBef>
                  <a:spcPct val="0"/>
                </a:spcBef>
                <a:spcAft>
                  <a:spcPct val="0"/>
                </a:spcAft>
              </a:pPr>
              <a:t>05/11/2022</a:t>
            </a:fld>
            <a:endParaRPr lang="en-GB" altLang="en-US" b="1">
              <a:solidFill>
                <a:schemeClr val="tx2"/>
              </a:solidFill>
            </a:endParaRPr>
          </a:p>
        </p:txBody>
      </p:sp>
      <p:sp>
        <p:nvSpPr>
          <p:cNvPr id="8197" name="Footer Placeholder 6">
            <a:extLst>
              <a:ext uri="{FF2B5EF4-FFF2-40B4-BE49-F238E27FC236}">
                <a16:creationId xmlns:a16="http://schemas.microsoft.com/office/drawing/2014/main" id="{2C895ACD-BE7D-B5CB-2D43-883819EDCBDC}"/>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base">
              <a:spcBef>
                <a:spcPct val="0"/>
              </a:spcBef>
              <a:spcAft>
                <a:spcPct val="0"/>
              </a:spcAft>
            </a:pPr>
            <a:r>
              <a:rPr lang="en-US" altLang="en-US" sz="1400" b="1">
                <a:solidFill>
                  <a:schemeClr val="tx2"/>
                </a:solidFill>
              </a:rPr>
              <a:t>Teaching Learners with Visual Difficulties </a:t>
            </a:r>
            <a:endParaRPr lang="en-GB" altLang="en-US" sz="1400" b="1">
              <a:solidFill>
                <a:schemeClr val="tx2"/>
              </a:solidFill>
            </a:endParaRPr>
          </a:p>
        </p:txBody>
      </p:sp>
      <p:sp>
        <p:nvSpPr>
          <p:cNvPr id="8198" name="Slide Number Placeholder 8">
            <a:extLst>
              <a:ext uri="{FF2B5EF4-FFF2-40B4-BE49-F238E27FC236}">
                <a16:creationId xmlns:a16="http://schemas.microsoft.com/office/drawing/2014/main" id="{845C2400-E15A-DF77-6FCE-4198F115241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fld id="{30519125-B3C8-4EE5-98BE-87E713352482}" type="slidenum">
              <a:rPr lang="en-GB" altLang="en-US" smtClean="0">
                <a:solidFill>
                  <a:schemeClr val="tx2"/>
                </a:solidFill>
              </a:rPr>
              <a:pPr/>
              <a:t>10</a:t>
            </a:fld>
            <a:endParaRPr lang="en-GB" altLang="en-US">
              <a:solidFill>
                <a:schemeClr val="tx2"/>
              </a:solidFill>
            </a:endParaRPr>
          </a:p>
        </p:txBody>
      </p:sp>
      <p:sp>
        <p:nvSpPr>
          <p:cNvPr id="6152" name="TextBox 1">
            <a:extLst>
              <a:ext uri="{FF2B5EF4-FFF2-40B4-BE49-F238E27FC236}">
                <a16:creationId xmlns:a16="http://schemas.microsoft.com/office/drawing/2014/main" id="{428BF2AB-4E3E-B416-A5B2-30504807ABA3}"/>
              </a:ext>
            </a:extLst>
          </p:cNvPr>
          <p:cNvSpPr txBox="1">
            <a:spLocks noChangeArrowheads="1"/>
          </p:cNvSpPr>
          <p:nvPr/>
        </p:nvSpPr>
        <p:spPr bwMode="auto">
          <a:xfrm>
            <a:off x="1928813" y="1495425"/>
            <a:ext cx="8886825" cy="523875"/>
          </a:xfrm>
          <a:prstGeom prst="rect">
            <a:avLst/>
          </a:prstGeom>
          <a:solidFill>
            <a:schemeClr val="accent3">
              <a:lumMod val="40000"/>
              <a:lumOff val="60000"/>
            </a:schemeClr>
          </a:solidFill>
          <a:ln>
            <a:noFill/>
          </a:ln>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auto">
              <a:buFont typeface="Arial"/>
              <a:buNone/>
              <a:defRPr/>
            </a:pPr>
            <a:r>
              <a:rPr lang="en-US" sz="2800" b="1" dirty="0">
                <a:solidFill>
                  <a:srgbClr val="7030A0"/>
                </a:solidFill>
                <a:latin typeface="Gill Sans MT" panose="020B0502020104020203" pitchFamily="34" charset="0"/>
                <a:ea typeface="Droid Serif"/>
                <a:cs typeface="Droid Serif"/>
              </a:rPr>
              <a:t>Unit 1: Introduction to assistive resources</a:t>
            </a:r>
          </a:p>
        </p:txBody>
      </p:sp>
      <p:pic>
        <p:nvPicPr>
          <p:cNvPr id="8200" name="Picture 5">
            <a:extLst>
              <a:ext uri="{FF2B5EF4-FFF2-40B4-BE49-F238E27FC236}">
                <a16:creationId xmlns:a16="http://schemas.microsoft.com/office/drawing/2014/main" id="{C5983D7B-4178-AD17-E94D-4D30D9683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193675"/>
            <a:ext cx="2362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 descr="SURVEY: Access to Inclusive Education during COVID19 -">
            <a:extLst>
              <a:ext uri="{FF2B5EF4-FFF2-40B4-BE49-F238E27FC236}">
                <a16:creationId xmlns:a16="http://schemas.microsoft.com/office/drawing/2014/main" id="{53134A6F-1435-575E-A386-1BF9853564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6203"/>
          <a:stretch>
            <a:fillRect/>
          </a:stretch>
        </p:blipFill>
        <p:spPr bwMode="auto">
          <a:xfrm>
            <a:off x="5438775" y="231775"/>
            <a:ext cx="18669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
            <a:extLst>
              <a:ext uri="{FF2B5EF4-FFF2-40B4-BE49-F238E27FC236}">
                <a16:creationId xmlns:a16="http://schemas.microsoft.com/office/drawing/2014/main" id="{3E11A46E-4FC6-F52E-BFEA-631F65A476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7" t="13245" r="61972" b="15231"/>
          <a:stretch>
            <a:fillRect/>
          </a:stretch>
        </p:blipFill>
        <p:spPr bwMode="auto">
          <a:xfrm>
            <a:off x="9399588" y="279400"/>
            <a:ext cx="24161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4125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7">
            <a:extLst>
              <a:ext uri="{FF2B5EF4-FFF2-40B4-BE49-F238E27FC236}">
                <a16:creationId xmlns:a16="http://schemas.microsoft.com/office/drawing/2014/main" id="{252D61DE-69AB-656B-0E18-722385604A96}"/>
              </a:ext>
            </a:extLst>
          </p:cNvPr>
          <p:cNvSpPr txBox="1">
            <a:spLocks/>
          </p:cNvSpPr>
          <p:nvPr/>
        </p:nvSpPr>
        <p:spPr>
          <a:xfrm>
            <a:off x="0" y="6357938"/>
            <a:ext cx="12192000" cy="500062"/>
          </a:xfrm>
          <a:prstGeom prst="rect">
            <a:avLst/>
          </a:prstGeom>
          <a:solidFill>
            <a:schemeClr val="accent3">
              <a:lumMod val="40000"/>
              <a:lumOff val="60000"/>
            </a:schemeClr>
          </a:solidFill>
          <a:effectLst/>
        </p:spPr>
        <p:txBody>
          <a:bodyPr anchor="b"/>
          <a:lstStyle>
            <a:lvl1pPr algn="ctr" defTabSz="457200" rtl="0" eaLnBrk="1" latinLnBrk="0" hangingPunct="1">
              <a:spcBef>
                <a:spcPct val="0"/>
              </a:spcBef>
              <a:buNone/>
              <a:defRPr sz="4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defRPr/>
            </a:pPr>
            <a:r>
              <a:rPr lang="en-GB" sz="2400" b="1" dirty="0">
                <a:effectLst>
                  <a:outerShdw blurRad="38100" dist="38100" dir="2700000" algn="tl">
                    <a:srgbClr val="000000">
                      <a:alpha val="43137"/>
                    </a:srgbClr>
                  </a:outerShdw>
                </a:effectLst>
              </a:rPr>
              <a:t> </a:t>
            </a:r>
            <a:r>
              <a:rPr lang="en-GB" sz="2400" dirty="0">
                <a:effectLst>
                  <a:outerShdw blurRad="38100" dist="38100" dir="2700000" algn="tl">
                    <a:srgbClr val="000000">
                      <a:alpha val="43137"/>
                    </a:srgbClr>
                  </a:outerShdw>
                </a:effectLst>
              </a:rPr>
              <a:t> </a:t>
            </a:r>
            <a:endParaRPr lang="nl-BE" sz="2400" dirty="0"/>
          </a:p>
        </p:txBody>
      </p:sp>
      <p:sp>
        <p:nvSpPr>
          <p:cNvPr id="6147" name="Rectangle 4">
            <a:extLst>
              <a:ext uri="{FF2B5EF4-FFF2-40B4-BE49-F238E27FC236}">
                <a16:creationId xmlns:a16="http://schemas.microsoft.com/office/drawing/2014/main" id="{50D65EF2-0778-9913-C2A5-B860297BAFBC}"/>
              </a:ext>
            </a:extLst>
          </p:cNvPr>
          <p:cNvSpPr>
            <a:spLocks noChangeArrowheads="1"/>
          </p:cNvSpPr>
          <p:nvPr/>
        </p:nvSpPr>
        <p:spPr bwMode="auto">
          <a:xfrm>
            <a:off x="830263" y="2805113"/>
            <a:ext cx="11125200" cy="2554545"/>
          </a:xfrm>
          <a:prstGeom prst="rect">
            <a:avLst/>
          </a:prstGeom>
          <a:noFill/>
          <a:ln>
            <a:noFill/>
          </a:ln>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defRPr/>
            </a:pPr>
            <a:r>
              <a:rPr lang="en-US" altLang="en-US" sz="3200" dirty="0">
                <a:latin typeface="Gill Sans MT" panose="020B0502020104020203" pitchFamily="34" charset="0"/>
              </a:rPr>
              <a:t>Topics in this unit:</a:t>
            </a:r>
          </a:p>
          <a:p>
            <a:pPr eaLnBrk="1" hangingPunct="1">
              <a:defRPr/>
            </a:pPr>
            <a:r>
              <a:rPr lang="en-US" altLang="en-US" sz="3200" dirty="0">
                <a:latin typeface="Gill Sans MT" panose="020B0502020104020203" pitchFamily="34" charset="0"/>
              </a:rPr>
              <a:t>Topic 2.1: Tactile Assistive Resources </a:t>
            </a:r>
          </a:p>
          <a:p>
            <a:pPr eaLnBrk="1" hangingPunct="1">
              <a:defRPr/>
            </a:pPr>
            <a:r>
              <a:rPr lang="en-US" altLang="en-US" sz="3200" dirty="0">
                <a:latin typeface="Gill Sans MT" panose="020B0502020104020203" pitchFamily="34" charset="0"/>
              </a:rPr>
              <a:t>Topic 2.2: Audio Assistive Resources </a:t>
            </a:r>
          </a:p>
          <a:p>
            <a:pPr eaLnBrk="1" hangingPunct="1">
              <a:defRPr/>
            </a:pPr>
            <a:r>
              <a:rPr lang="en-US" altLang="en-US" sz="3200" dirty="0">
                <a:latin typeface="Gill Sans MT" panose="020B0502020104020203" pitchFamily="34" charset="0"/>
              </a:rPr>
              <a:t>Topic 2.3: Visual Assistive Resources </a:t>
            </a:r>
          </a:p>
          <a:p>
            <a:pPr eaLnBrk="1" hangingPunct="1">
              <a:defRPr/>
            </a:pPr>
            <a:r>
              <a:rPr lang="en-US" altLang="en-US" sz="3200" dirty="0">
                <a:latin typeface="Gill Sans MT" panose="020B0502020104020203" pitchFamily="34" charset="0"/>
              </a:rPr>
              <a:t>Topic 2.4: Making, Using and Safe Keeping of Assistive Resources </a:t>
            </a:r>
          </a:p>
        </p:txBody>
      </p:sp>
      <p:sp>
        <p:nvSpPr>
          <p:cNvPr id="8196" name="Date Placeholder 5">
            <a:extLst>
              <a:ext uri="{FF2B5EF4-FFF2-40B4-BE49-F238E27FC236}">
                <a16:creationId xmlns:a16="http://schemas.microsoft.com/office/drawing/2014/main" id="{F05C1E46-2662-E5B9-2CBB-7ABDB34B97F7}"/>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1AE207EE-A00E-444D-8A76-92D443566BEB}" type="datetime1">
              <a:rPr lang="en-GB" altLang="en-US" b="1" smtClean="0">
                <a:solidFill>
                  <a:schemeClr val="tx2"/>
                </a:solidFill>
              </a:rPr>
              <a:pPr fontAlgn="base">
                <a:spcBef>
                  <a:spcPct val="0"/>
                </a:spcBef>
                <a:spcAft>
                  <a:spcPct val="0"/>
                </a:spcAft>
              </a:pPr>
              <a:t>05/11/2022</a:t>
            </a:fld>
            <a:endParaRPr lang="en-GB" altLang="en-US" b="1">
              <a:solidFill>
                <a:schemeClr val="tx2"/>
              </a:solidFill>
            </a:endParaRPr>
          </a:p>
        </p:txBody>
      </p:sp>
      <p:sp>
        <p:nvSpPr>
          <p:cNvPr id="8197" name="Footer Placeholder 6">
            <a:extLst>
              <a:ext uri="{FF2B5EF4-FFF2-40B4-BE49-F238E27FC236}">
                <a16:creationId xmlns:a16="http://schemas.microsoft.com/office/drawing/2014/main" id="{2C895ACD-BE7D-B5CB-2D43-883819EDCBDC}"/>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base">
              <a:spcBef>
                <a:spcPct val="0"/>
              </a:spcBef>
              <a:spcAft>
                <a:spcPct val="0"/>
              </a:spcAft>
            </a:pPr>
            <a:r>
              <a:rPr lang="en-US" altLang="en-US" sz="1400" b="1">
                <a:solidFill>
                  <a:schemeClr val="tx2"/>
                </a:solidFill>
              </a:rPr>
              <a:t>Teaching Learners with Visual Difficulties </a:t>
            </a:r>
            <a:endParaRPr lang="en-GB" altLang="en-US" sz="1400" b="1">
              <a:solidFill>
                <a:schemeClr val="tx2"/>
              </a:solidFill>
            </a:endParaRPr>
          </a:p>
        </p:txBody>
      </p:sp>
      <p:sp>
        <p:nvSpPr>
          <p:cNvPr id="8198" name="Slide Number Placeholder 8">
            <a:extLst>
              <a:ext uri="{FF2B5EF4-FFF2-40B4-BE49-F238E27FC236}">
                <a16:creationId xmlns:a16="http://schemas.microsoft.com/office/drawing/2014/main" id="{845C2400-E15A-DF77-6FCE-4198F115241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fld id="{30519125-B3C8-4EE5-98BE-87E713352482}" type="slidenum">
              <a:rPr lang="en-GB" altLang="en-US" smtClean="0">
                <a:solidFill>
                  <a:schemeClr val="tx2"/>
                </a:solidFill>
              </a:rPr>
              <a:pPr/>
              <a:t>11</a:t>
            </a:fld>
            <a:endParaRPr lang="en-GB" altLang="en-US">
              <a:solidFill>
                <a:schemeClr val="tx2"/>
              </a:solidFill>
            </a:endParaRPr>
          </a:p>
        </p:txBody>
      </p:sp>
      <p:sp>
        <p:nvSpPr>
          <p:cNvPr id="6152" name="TextBox 1">
            <a:extLst>
              <a:ext uri="{FF2B5EF4-FFF2-40B4-BE49-F238E27FC236}">
                <a16:creationId xmlns:a16="http://schemas.microsoft.com/office/drawing/2014/main" id="{428BF2AB-4E3E-B416-A5B2-30504807ABA3}"/>
              </a:ext>
            </a:extLst>
          </p:cNvPr>
          <p:cNvSpPr txBox="1">
            <a:spLocks noChangeArrowheads="1"/>
          </p:cNvSpPr>
          <p:nvPr/>
        </p:nvSpPr>
        <p:spPr bwMode="auto">
          <a:xfrm>
            <a:off x="1928813" y="1495425"/>
            <a:ext cx="8886825" cy="523875"/>
          </a:xfrm>
          <a:prstGeom prst="rect">
            <a:avLst/>
          </a:prstGeom>
          <a:solidFill>
            <a:schemeClr val="accent3">
              <a:lumMod val="40000"/>
              <a:lumOff val="60000"/>
            </a:schemeClr>
          </a:solidFill>
          <a:ln>
            <a:noFill/>
          </a:ln>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auto">
              <a:buFont typeface="Arial"/>
              <a:buNone/>
              <a:defRPr/>
            </a:pPr>
            <a:r>
              <a:rPr lang="en-US" sz="2800" b="1" dirty="0">
                <a:solidFill>
                  <a:srgbClr val="7030A0"/>
                </a:solidFill>
                <a:latin typeface="Gill Sans MT" panose="020B0502020104020203" pitchFamily="34" charset="0"/>
                <a:ea typeface="Droid Serif"/>
                <a:cs typeface="Droid Serif"/>
              </a:rPr>
              <a:t>Unit 1: Introduction to assistive resources</a:t>
            </a:r>
          </a:p>
        </p:txBody>
      </p:sp>
      <p:pic>
        <p:nvPicPr>
          <p:cNvPr id="8200" name="Picture 5">
            <a:extLst>
              <a:ext uri="{FF2B5EF4-FFF2-40B4-BE49-F238E27FC236}">
                <a16:creationId xmlns:a16="http://schemas.microsoft.com/office/drawing/2014/main" id="{C5983D7B-4178-AD17-E94D-4D30D9683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193675"/>
            <a:ext cx="2362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 descr="SURVEY: Access to Inclusive Education during COVID19 -">
            <a:extLst>
              <a:ext uri="{FF2B5EF4-FFF2-40B4-BE49-F238E27FC236}">
                <a16:creationId xmlns:a16="http://schemas.microsoft.com/office/drawing/2014/main" id="{53134A6F-1435-575E-A386-1BF9853564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6203"/>
          <a:stretch>
            <a:fillRect/>
          </a:stretch>
        </p:blipFill>
        <p:spPr bwMode="auto">
          <a:xfrm>
            <a:off x="5438775" y="231775"/>
            <a:ext cx="18669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
            <a:extLst>
              <a:ext uri="{FF2B5EF4-FFF2-40B4-BE49-F238E27FC236}">
                <a16:creationId xmlns:a16="http://schemas.microsoft.com/office/drawing/2014/main" id="{3E11A46E-4FC6-F52E-BFEA-631F65A476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7" t="13245" r="61972" b="15231"/>
          <a:stretch>
            <a:fillRect/>
          </a:stretch>
        </p:blipFill>
        <p:spPr bwMode="auto">
          <a:xfrm>
            <a:off x="9399588" y="279400"/>
            <a:ext cx="24161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6119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7">
            <a:extLst>
              <a:ext uri="{FF2B5EF4-FFF2-40B4-BE49-F238E27FC236}">
                <a16:creationId xmlns:a16="http://schemas.microsoft.com/office/drawing/2014/main" id="{252D61DE-69AB-656B-0E18-722385604A96}"/>
              </a:ext>
            </a:extLst>
          </p:cNvPr>
          <p:cNvSpPr txBox="1">
            <a:spLocks/>
          </p:cNvSpPr>
          <p:nvPr/>
        </p:nvSpPr>
        <p:spPr>
          <a:xfrm>
            <a:off x="0" y="6357938"/>
            <a:ext cx="12192000" cy="500062"/>
          </a:xfrm>
          <a:prstGeom prst="rect">
            <a:avLst/>
          </a:prstGeom>
          <a:solidFill>
            <a:schemeClr val="accent3">
              <a:lumMod val="40000"/>
              <a:lumOff val="60000"/>
            </a:schemeClr>
          </a:solidFill>
          <a:effectLst/>
        </p:spPr>
        <p:txBody>
          <a:bodyPr anchor="b"/>
          <a:lstStyle>
            <a:lvl1pPr algn="ctr" defTabSz="457200" rtl="0" eaLnBrk="1" latinLnBrk="0" hangingPunct="1">
              <a:spcBef>
                <a:spcPct val="0"/>
              </a:spcBef>
              <a:buNone/>
              <a:defRPr sz="4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defRPr/>
            </a:pPr>
            <a:r>
              <a:rPr lang="en-GB" sz="2400" b="1" dirty="0">
                <a:effectLst>
                  <a:outerShdw blurRad="38100" dist="38100" dir="2700000" algn="tl">
                    <a:srgbClr val="000000">
                      <a:alpha val="43137"/>
                    </a:srgbClr>
                  </a:outerShdw>
                </a:effectLst>
              </a:rPr>
              <a:t> </a:t>
            </a:r>
            <a:r>
              <a:rPr lang="en-GB" sz="2400" dirty="0">
                <a:effectLst>
                  <a:outerShdw blurRad="38100" dist="38100" dir="2700000" algn="tl">
                    <a:srgbClr val="000000">
                      <a:alpha val="43137"/>
                    </a:srgbClr>
                  </a:outerShdw>
                </a:effectLst>
              </a:rPr>
              <a:t> </a:t>
            </a:r>
            <a:endParaRPr lang="nl-BE" sz="2400" dirty="0"/>
          </a:p>
        </p:txBody>
      </p:sp>
      <p:sp>
        <p:nvSpPr>
          <p:cNvPr id="6147" name="Rectangle 4">
            <a:extLst>
              <a:ext uri="{FF2B5EF4-FFF2-40B4-BE49-F238E27FC236}">
                <a16:creationId xmlns:a16="http://schemas.microsoft.com/office/drawing/2014/main" id="{50D65EF2-0778-9913-C2A5-B860297BAFBC}"/>
              </a:ext>
            </a:extLst>
          </p:cNvPr>
          <p:cNvSpPr>
            <a:spLocks noChangeArrowheads="1"/>
          </p:cNvSpPr>
          <p:nvPr/>
        </p:nvSpPr>
        <p:spPr bwMode="auto">
          <a:xfrm>
            <a:off x="830263" y="2805113"/>
            <a:ext cx="11125200" cy="2062103"/>
          </a:xfrm>
          <a:prstGeom prst="rect">
            <a:avLst/>
          </a:prstGeom>
          <a:noFill/>
          <a:ln>
            <a:noFill/>
          </a:ln>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defRPr/>
            </a:pPr>
            <a:r>
              <a:rPr lang="en-US" altLang="en-US" sz="3200" dirty="0">
                <a:latin typeface="Gill Sans MT" panose="020B0502020104020203" pitchFamily="34" charset="0"/>
              </a:rPr>
              <a:t>Activity 5</a:t>
            </a:r>
          </a:p>
          <a:p>
            <a:pPr eaLnBrk="1" hangingPunct="1">
              <a:defRPr/>
            </a:pPr>
            <a:r>
              <a:rPr lang="en-US" altLang="en-US" sz="3200" dirty="0">
                <a:latin typeface="Gill Sans MT" panose="020B0502020104020203" pitchFamily="34" charset="0"/>
              </a:rPr>
              <a:t>Make a list of assistive resources which you think would be categorized as ‘tactile’. </a:t>
            </a:r>
          </a:p>
          <a:p>
            <a:pPr eaLnBrk="1" hangingPunct="1">
              <a:defRPr/>
            </a:pPr>
            <a:endParaRPr lang="en-US" altLang="en-US" sz="3200" dirty="0">
              <a:latin typeface="Gill Sans MT" panose="020B0502020104020203" pitchFamily="34" charset="0"/>
            </a:endParaRPr>
          </a:p>
        </p:txBody>
      </p:sp>
      <p:sp>
        <p:nvSpPr>
          <p:cNvPr id="8196" name="Date Placeholder 5">
            <a:extLst>
              <a:ext uri="{FF2B5EF4-FFF2-40B4-BE49-F238E27FC236}">
                <a16:creationId xmlns:a16="http://schemas.microsoft.com/office/drawing/2014/main" id="{F05C1E46-2662-E5B9-2CBB-7ABDB34B97F7}"/>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1AE207EE-A00E-444D-8A76-92D443566BEB}" type="datetime1">
              <a:rPr lang="en-GB" altLang="en-US" b="1" smtClean="0">
                <a:solidFill>
                  <a:schemeClr val="tx2"/>
                </a:solidFill>
              </a:rPr>
              <a:pPr fontAlgn="base">
                <a:spcBef>
                  <a:spcPct val="0"/>
                </a:spcBef>
                <a:spcAft>
                  <a:spcPct val="0"/>
                </a:spcAft>
              </a:pPr>
              <a:t>05/11/2022</a:t>
            </a:fld>
            <a:endParaRPr lang="en-GB" altLang="en-US" b="1">
              <a:solidFill>
                <a:schemeClr val="tx2"/>
              </a:solidFill>
            </a:endParaRPr>
          </a:p>
        </p:txBody>
      </p:sp>
      <p:sp>
        <p:nvSpPr>
          <p:cNvPr id="8197" name="Footer Placeholder 6">
            <a:extLst>
              <a:ext uri="{FF2B5EF4-FFF2-40B4-BE49-F238E27FC236}">
                <a16:creationId xmlns:a16="http://schemas.microsoft.com/office/drawing/2014/main" id="{2C895ACD-BE7D-B5CB-2D43-883819EDCBDC}"/>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base">
              <a:spcBef>
                <a:spcPct val="0"/>
              </a:spcBef>
              <a:spcAft>
                <a:spcPct val="0"/>
              </a:spcAft>
            </a:pPr>
            <a:r>
              <a:rPr lang="en-US" altLang="en-US" sz="1400" b="1">
                <a:solidFill>
                  <a:schemeClr val="tx2"/>
                </a:solidFill>
              </a:rPr>
              <a:t>Teaching Learners with Visual Difficulties </a:t>
            </a:r>
            <a:endParaRPr lang="en-GB" altLang="en-US" sz="1400" b="1">
              <a:solidFill>
                <a:schemeClr val="tx2"/>
              </a:solidFill>
            </a:endParaRPr>
          </a:p>
        </p:txBody>
      </p:sp>
      <p:sp>
        <p:nvSpPr>
          <p:cNvPr id="8198" name="Slide Number Placeholder 8">
            <a:extLst>
              <a:ext uri="{FF2B5EF4-FFF2-40B4-BE49-F238E27FC236}">
                <a16:creationId xmlns:a16="http://schemas.microsoft.com/office/drawing/2014/main" id="{845C2400-E15A-DF77-6FCE-4198F115241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fld id="{30519125-B3C8-4EE5-98BE-87E713352482}" type="slidenum">
              <a:rPr lang="en-GB" altLang="en-US" smtClean="0">
                <a:solidFill>
                  <a:schemeClr val="tx2"/>
                </a:solidFill>
              </a:rPr>
              <a:pPr/>
              <a:t>12</a:t>
            </a:fld>
            <a:endParaRPr lang="en-GB" altLang="en-US">
              <a:solidFill>
                <a:schemeClr val="tx2"/>
              </a:solidFill>
            </a:endParaRPr>
          </a:p>
        </p:txBody>
      </p:sp>
      <p:sp>
        <p:nvSpPr>
          <p:cNvPr id="6152" name="TextBox 1">
            <a:extLst>
              <a:ext uri="{FF2B5EF4-FFF2-40B4-BE49-F238E27FC236}">
                <a16:creationId xmlns:a16="http://schemas.microsoft.com/office/drawing/2014/main" id="{428BF2AB-4E3E-B416-A5B2-30504807ABA3}"/>
              </a:ext>
            </a:extLst>
          </p:cNvPr>
          <p:cNvSpPr txBox="1">
            <a:spLocks noChangeArrowheads="1"/>
          </p:cNvSpPr>
          <p:nvPr/>
        </p:nvSpPr>
        <p:spPr bwMode="auto">
          <a:xfrm>
            <a:off x="1928813" y="1495425"/>
            <a:ext cx="8886825" cy="523875"/>
          </a:xfrm>
          <a:prstGeom prst="rect">
            <a:avLst/>
          </a:prstGeom>
          <a:solidFill>
            <a:schemeClr val="accent3">
              <a:lumMod val="40000"/>
              <a:lumOff val="60000"/>
            </a:schemeClr>
          </a:solidFill>
          <a:ln>
            <a:noFill/>
          </a:ln>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auto">
              <a:buFont typeface="Arial"/>
              <a:buNone/>
              <a:defRPr/>
            </a:pPr>
            <a:r>
              <a:rPr lang="en-US" sz="2800" b="1" dirty="0">
                <a:solidFill>
                  <a:srgbClr val="7030A0"/>
                </a:solidFill>
                <a:latin typeface="Gill Sans MT" panose="020B0502020104020203" pitchFamily="34" charset="0"/>
                <a:ea typeface="Droid Serif"/>
                <a:cs typeface="Droid Serif"/>
              </a:rPr>
              <a:t>Topic 2.1: Tactile Assistive Resources </a:t>
            </a:r>
          </a:p>
        </p:txBody>
      </p:sp>
      <p:pic>
        <p:nvPicPr>
          <p:cNvPr id="8200" name="Picture 5">
            <a:extLst>
              <a:ext uri="{FF2B5EF4-FFF2-40B4-BE49-F238E27FC236}">
                <a16:creationId xmlns:a16="http://schemas.microsoft.com/office/drawing/2014/main" id="{C5983D7B-4178-AD17-E94D-4D30D9683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193675"/>
            <a:ext cx="2362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 descr="SURVEY: Access to Inclusive Education during COVID19 -">
            <a:extLst>
              <a:ext uri="{FF2B5EF4-FFF2-40B4-BE49-F238E27FC236}">
                <a16:creationId xmlns:a16="http://schemas.microsoft.com/office/drawing/2014/main" id="{53134A6F-1435-575E-A386-1BF9853564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6203"/>
          <a:stretch>
            <a:fillRect/>
          </a:stretch>
        </p:blipFill>
        <p:spPr bwMode="auto">
          <a:xfrm>
            <a:off x="5438775" y="231775"/>
            <a:ext cx="18669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
            <a:extLst>
              <a:ext uri="{FF2B5EF4-FFF2-40B4-BE49-F238E27FC236}">
                <a16:creationId xmlns:a16="http://schemas.microsoft.com/office/drawing/2014/main" id="{3E11A46E-4FC6-F52E-BFEA-631F65A476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7" t="13245" r="61972" b="15231"/>
          <a:stretch>
            <a:fillRect/>
          </a:stretch>
        </p:blipFill>
        <p:spPr bwMode="auto">
          <a:xfrm>
            <a:off x="9399588" y="279400"/>
            <a:ext cx="24161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1528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7">
            <a:extLst>
              <a:ext uri="{FF2B5EF4-FFF2-40B4-BE49-F238E27FC236}">
                <a16:creationId xmlns:a16="http://schemas.microsoft.com/office/drawing/2014/main" id="{252D61DE-69AB-656B-0E18-722385604A96}"/>
              </a:ext>
            </a:extLst>
          </p:cNvPr>
          <p:cNvSpPr txBox="1">
            <a:spLocks/>
          </p:cNvSpPr>
          <p:nvPr/>
        </p:nvSpPr>
        <p:spPr>
          <a:xfrm>
            <a:off x="0" y="6357938"/>
            <a:ext cx="12192000" cy="500062"/>
          </a:xfrm>
          <a:prstGeom prst="rect">
            <a:avLst/>
          </a:prstGeom>
          <a:solidFill>
            <a:schemeClr val="accent3">
              <a:lumMod val="40000"/>
              <a:lumOff val="60000"/>
            </a:schemeClr>
          </a:solidFill>
          <a:effectLst/>
        </p:spPr>
        <p:txBody>
          <a:bodyPr anchor="b"/>
          <a:lstStyle>
            <a:lvl1pPr algn="ctr" defTabSz="457200" rtl="0" eaLnBrk="1" latinLnBrk="0" hangingPunct="1">
              <a:spcBef>
                <a:spcPct val="0"/>
              </a:spcBef>
              <a:buNone/>
              <a:defRPr sz="4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defRPr/>
            </a:pPr>
            <a:r>
              <a:rPr lang="en-GB" sz="2400" b="1" dirty="0">
                <a:effectLst>
                  <a:outerShdw blurRad="38100" dist="38100" dir="2700000" algn="tl">
                    <a:srgbClr val="000000">
                      <a:alpha val="43137"/>
                    </a:srgbClr>
                  </a:outerShdw>
                </a:effectLst>
              </a:rPr>
              <a:t> </a:t>
            </a:r>
            <a:r>
              <a:rPr lang="en-GB" sz="2400" dirty="0">
                <a:effectLst>
                  <a:outerShdw blurRad="38100" dist="38100" dir="2700000" algn="tl">
                    <a:srgbClr val="000000">
                      <a:alpha val="43137"/>
                    </a:srgbClr>
                  </a:outerShdw>
                </a:effectLst>
              </a:rPr>
              <a:t> </a:t>
            </a:r>
            <a:endParaRPr lang="nl-BE" sz="2400" dirty="0"/>
          </a:p>
        </p:txBody>
      </p:sp>
      <p:sp>
        <p:nvSpPr>
          <p:cNvPr id="6147" name="Rectangle 4">
            <a:extLst>
              <a:ext uri="{FF2B5EF4-FFF2-40B4-BE49-F238E27FC236}">
                <a16:creationId xmlns:a16="http://schemas.microsoft.com/office/drawing/2014/main" id="{50D65EF2-0778-9913-C2A5-B860297BAFBC}"/>
              </a:ext>
            </a:extLst>
          </p:cNvPr>
          <p:cNvSpPr>
            <a:spLocks noChangeArrowheads="1"/>
          </p:cNvSpPr>
          <p:nvPr/>
        </p:nvSpPr>
        <p:spPr bwMode="auto">
          <a:xfrm>
            <a:off x="270344" y="2138362"/>
            <a:ext cx="11685119" cy="4154984"/>
          </a:xfrm>
          <a:prstGeom prst="rect">
            <a:avLst/>
          </a:prstGeom>
          <a:noFill/>
          <a:ln>
            <a:noFill/>
          </a:ln>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defRPr/>
            </a:pPr>
            <a:r>
              <a:rPr lang="en-US" altLang="en-US" sz="2400" dirty="0">
                <a:latin typeface="Gill Sans MT" panose="020B0502020104020203" pitchFamily="34" charset="0"/>
              </a:rPr>
              <a:t>The most important tactile resource for people with visual difficulties is braille. Some tactile resources are manufactured and can be purchased on the market. These include, for example: </a:t>
            </a:r>
          </a:p>
          <a:p>
            <a:pPr eaLnBrk="1" hangingPunct="1">
              <a:defRPr/>
            </a:pPr>
            <a:r>
              <a:rPr lang="en-US" altLang="en-US" sz="2400" dirty="0">
                <a:latin typeface="Gill Sans MT" panose="020B0502020104020203" pitchFamily="34" charset="0"/>
              </a:rPr>
              <a:t>•	Braille compasses,  Braille watches,  The abacus, </a:t>
            </a:r>
          </a:p>
          <a:p>
            <a:pPr eaLnBrk="1" hangingPunct="1">
              <a:defRPr/>
            </a:pPr>
            <a:r>
              <a:rPr lang="en-US" altLang="en-US" sz="2400" dirty="0">
                <a:latin typeface="Gill Sans MT" panose="020B0502020104020203" pitchFamily="34" charset="0"/>
              </a:rPr>
              <a:t>•	Signature guide,</a:t>
            </a:r>
          </a:p>
          <a:p>
            <a:pPr eaLnBrk="1" hangingPunct="1">
              <a:defRPr/>
            </a:pPr>
            <a:r>
              <a:rPr lang="en-US" altLang="en-US" sz="2400" dirty="0">
                <a:latin typeface="Gill Sans MT" panose="020B0502020104020203" pitchFamily="34" charset="0"/>
              </a:rPr>
              <a:t>•	Slate and stylus, </a:t>
            </a:r>
          </a:p>
          <a:p>
            <a:pPr eaLnBrk="1" hangingPunct="1">
              <a:defRPr/>
            </a:pPr>
            <a:r>
              <a:rPr lang="en-US" altLang="en-US" sz="2400" dirty="0">
                <a:latin typeface="Gill Sans MT" panose="020B0502020104020203" pitchFamily="34" charset="0"/>
              </a:rPr>
              <a:t>•	</a:t>
            </a:r>
            <a:r>
              <a:rPr lang="en-US" altLang="en-US" sz="2400" dirty="0" err="1">
                <a:latin typeface="Gill Sans MT" panose="020B0502020104020203" pitchFamily="34" charset="0"/>
              </a:rPr>
              <a:t>Brailler</a:t>
            </a:r>
            <a:r>
              <a:rPr lang="en-US" altLang="en-US" sz="2400" dirty="0">
                <a:latin typeface="Gill Sans MT" panose="020B0502020104020203" pitchFamily="34" charset="0"/>
              </a:rPr>
              <a:t>,</a:t>
            </a:r>
          </a:p>
          <a:p>
            <a:pPr eaLnBrk="1" hangingPunct="1">
              <a:defRPr/>
            </a:pPr>
            <a:r>
              <a:rPr lang="en-US" altLang="en-US" sz="2400" dirty="0">
                <a:latin typeface="Gill Sans MT" panose="020B0502020104020203" pitchFamily="34" charset="0"/>
              </a:rPr>
              <a:t>•	Braille embossers,</a:t>
            </a:r>
          </a:p>
          <a:p>
            <a:pPr eaLnBrk="1" hangingPunct="1">
              <a:defRPr/>
            </a:pPr>
            <a:r>
              <a:rPr lang="en-US" altLang="en-US" sz="2400" dirty="0">
                <a:latin typeface="Gill Sans MT" panose="020B0502020104020203" pitchFamily="34" charset="0"/>
              </a:rPr>
              <a:t>•	Refreshable Braille displays used alone or with computers, </a:t>
            </a:r>
          </a:p>
          <a:p>
            <a:pPr eaLnBrk="1" hangingPunct="1">
              <a:defRPr/>
            </a:pPr>
            <a:r>
              <a:rPr lang="en-US" altLang="en-US" sz="2400" dirty="0">
                <a:latin typeface="Gill Sans MT" panose="020B0502020104020203" pitchFamily="34" charset="0"/>
              </a:rPr>
              <a:t>•	Braille note-takers. </a:t>
            </a:r>
          </a:p>
          <a:p>
            <a:pPr eaLnBrk="1" hangingPunct="1">
              <a:defRPr/>
            </a:pPr>
            <a:r>
              <a:rPr lang="en-US" altLang="en-US" sz="2400" dirty="0">
                <a:latin typeface="Gill Sans MT" panose="020B0502020104020203" pitchFamily="34" charset="0"/>
              </a:rPr>
              <a:t>Other tactile materials can be made by the teacher or the parent of a child with visual impairment. </a:t>
            </a:r>
          </a:p>
        </p:txBody>
      </p:sp>
      <p:sp>
        <p:nvSpPr>
          <p:cNvPr id="8196" name="Date Placeholder 5">
            <a:extLst>
              <a:ext uri="{FF2B5EF4-FFF2-40B4-BE49-F238E27FC236}">
                <a16:creationId xmlns:a16="http://schemas.microsoft.com/office/drawing/2014/main" id="{F05C1E46-2662-E5B9-2CBB-7ABDB34B97F7}"/>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1AE207EE-A00E-444D-8A76-92D443566BEB}" type="datetime1">
              <a:rPr lang="en-GB" altLang="en-US" b="1" smtClean="0">
                <a:solidFill>
                  <a:schemeClr val="tx2"/>
                </a:solidFill>
              </a:rPr>
              <a:pPr fontAlgn="base">
                <a:spcBef>
                  <a:spcPct val="0"/>
                </a:spcBef>
                <a:spcAft>
                  <a:spcPct val="0"/>
                </a:spcAft>
              </a:pPr>
              <a:t>05/11/2022</a:t>
            </a:fld>
            <a:endParaRPr lang="en-GB" altLang="en-US" b="1">
              <a:solidFill>
                <a:schemeClr val="tx2"/>
              </a:solidFill>
            </a:endParaRPr>
          </a:p>
        </p:txBody>
      </p:sp>
      <p:sp>
        <p:nvSpPr>
          <p:cNvPr id="8197" name="Footer Placeholder 6">
            <a:extLst>
              <a:ext uri="{FF2B5EF4-FFF2-40B4-BE49-F238E27FC236}">
                <a16:creationId xmlns:a16="http://schemas.microsoft.com/office/drawing/2014/main" id="{2C895ACD-BE7D-B5CB-2D43-883819EDCBDC}"/>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base">
              <a:spcBef>
                <a:spcPct val="0"/>
              </a:spcBef>
              <a:spcAft>
                <a:spcPct val="0"/>
              </a:spcAft>
            </a:pPr>
            <a:r>
              <a:rPr lang="en-US" altLang="en-US" sz="1400" b="1">
                <a:solidFill>
                  <a:schemeClr val="tx2"/>
                </a:solidFill>
              </a:rPr>
              <a:t>Teaching Learners with Visual Difficulties </a:t>
            </a:r>
            <a:endParaRPr lang="en-GB" altLang="en-US" sz="1400" b="1">
              <a:solidFill>
                <a:schemeClr val="tx2"/>
              </a:solidFill>
            </a:endParaRPr>
          </a:p>
        </p:txBody>
      </p:sp>
      <p:sp>
        <p:nvSpPr>
          <p:cNvPr id="8198" name="Slide Number Placeholder 8">
            <a:extLst>
              <a:ext uri="{FF2B5EF4-FFF2-40B4-BE49-F238E27FC236}">
                <a16:creationId xmlns:a16="http://schemas.microsoft.com/office/drawing/2014/main" id="{845C2400-E15A-DF77-6FCE-4198F115241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fld id="{30519125-B3C8-4EE5-98BE-87E713352482}" type="slidenum">
              <a:rPr lang="en-GB" altLang="en-US" smtClean="0">
                <a:solidFill>
                  <a:schemeClr val="tx2"/>
                </a:solidFill>
              </a:rPr>
              <a:pPr/>
              <a:t>13</a:t>
            </a:fld>
            <a:endParaRPr lang="en-GB" altLang="en-US">
              <a:solidFill>
                <a:schemeClr val="tx2"/>
              </a:solidFill>
            </a:endParaRPr>
          </a:p>
        </p:txBody>
      </p:sp>
      <p:sp>
        <p:nvSpPr>
          <p:cNvPr id="6152" name="TextBox 1">
            <a:extLst>
              <a:ext uri="{FF2B5EF4-FFF2-40B4-BE49-F238E27FC236}">
                <a16:creationId xmlns:a16="http://schemas.microsoft.com/office/drawing/2014/main" id="{428BF2AB-4E3E-B416-A5B2-30504807ABA3}"/>
              </a:ext>
            </a:extLst>
          </p:cNvPr>
          <p:cNvSpPr txBox="1">
            <a:spLocks noChangeArrowheads="1"/>
          </p:cNvSpPr>
          <p:nvPr/>
        </p:nvSpPr>
        <p:spPr bwMode="auto">
          <a:xfrm>
            <a:off x="1928813" y="1495425"/>
            <a:ext cx="8886825" cy="523875"/>
          </a:xfrm>
          <a:prstGeom prst="rect">
            <a:avLst/>
          </a:prstGeom>
          <a:solidFill>
            <a:schemeClr val="accent3">
              <a:lumMod val="40000"/>
              <a:lumOff val="60000"/>
            </a:schemeClr>
          </a:solidFill>
          <a:ln>
            <a:noFill/>
          </a:ln>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auto">
              <a:buFont typeface="Arial"/>
              <a:buNone/>
              <a:defRPr/>
            </a:pPr>
            <a:r>
              <a:rPr lang="en-US" sz="2800" b="1" dirty="0">
                <a:solidFill>
                  <a:srgbClr val="7030A0"/>
                </a:solidFill>
                <a:latin typeface="Gill Sans MT" panose="020B0502020104020203" pitchFamily="34" charset="0"/>
                <a:ea typeface="Droid Serif"/>
                <a:cs typeface="Droid Serif"/>
              </a:rPr>
              <a:t>Topic 2.1: Tactile Assistive Resources </a:t>
            </a:r>
          </a:p>
        </p:txBody>
      </p:sp>
      <p:pic>
        <p:nvPicPr>
          <p:cNvPr id="8200" name="Picture 5">
            <a:extLst>
              <a:ext uri="{FF2B5EF4-FFF2-40B4-BE49-F238E27FC236}">
                <a16:creationId xmlns:a16="http://schemas.microsoft.com/office/drawing/2014/main" id="{C5983D7B-4178-AD17-E94D-4D30D9683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193675"/>
            <a:ext cx="2362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 descr="SURVEY: Access to Inclusive Education during COVID19 -">
            <a:extLst>
              <a:ext uri="{FF2B5EF4-FFF2-40B4-BE49-F238E27FC236}">
                <a16:creationId xmlns:a16="http://schemas.microsoft.com/office/drawing/2014/main" id="{53134A6F-1435-575E-A386-1BF9853564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6203"/>
          <a:stretch>
            <a:fillRect/>
          </a:stretch>
        </p:blipFill>
        <p:spPr bwMode="auto">
          <a:xfrm>
            <a:off x="5438775" y="231775"/>
            <a:ext cx="18669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
            <a:extLst>
              <a:ext uri="{FF2B5EF4-FFF2-40B4-BE49-F238E27FC236}">
                <a16:creationId xmlns:a16="http://schemas.microsoft.com/office/drawing/2014/main" id="{3E11A46E-4FC6-F52E-BFEA-631F65A476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7" t="13245" r="61972" b="15231"/>
          <a:stretch>
            <a:fillRect/>
          </a:stretch>
        </p:blipFill>
        <p:spPr bwMode="auto">
          <a:xfrm>
            <a:off x="9399588" y="279400"/>
            <a:ext cx="24161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748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7">
            <a:extLst>
              <a:ext uri="{FF2B5EF4-FFF2-40B4-BE49-F238E27FC236}">
                <a16:creationId xmlns:a16="http://schemas.microsoft.com/office/drawing/2014/main" id="{252D61DE-69AB-656B-0E18-722385604A96}"/>
              </a:ext>
            </a:extLst>
          </p:cNvPr>
          <p:cNvSpPr txBox="1">
            <a:spLocks/>
          </p:cNvSpPr>
          <p:nvPr/>
        </p:nvSpPr>
        <p:spPr>
          <a:xfrm>
            <a:off x="0" y="6357938"/>
            <a:ext cx="12192000" cy="500062"/>
          </a:xfrm>
          <a:prstGeom prst="rect">
            <a:avLst/>
          </a:prstGeom>
          <a:solidFill>
            <a:schemeClr val="accent3">
              <a:lumMod val="40000"/>
              <a:lumOff val="60000"/>
            </a:schemeClr>
          </a:solidFill>
          <a:effectLst/>
        </p:spPr>
        <p:txBody>
          <a:bodyPr anchor="b"/>
          <a:lstStyle>
            <a:lvl1pPr algn="ctr" defTabSz="457200" rtl="0" eaLnBrk="1" latinLnBrk="0" hangingPunct="1">
              <a:spcBef>
                <a:spcPct val="0"/>
              </a:spcBef>
              <a:buNone/>
              <a:defRPr sz="4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defRPr/>
            </a:pPr>
            <a:r>
              <a:rPr lang="en-GB" sz="2400" b="1" dirty="0">
                <a:effectLst>
                  <a:outerShdw blurRad="38100" dist="38100" dir="2700000" algn="tl">
                    <a:srgbClr val="000000">
                      <a:alpha val="43137"/>
                    </a:srgbClr>
                  </a:outerShdw>
                </a:effectLst>
              </a:rPr>
              <a:t> </a:t>
            </a:r>
            <a:r>
              <a:rPr lang="en-GB" sz="2400" dirty="0">
                <a:effectLst>
                  <a:outerShdw blurRad="38100" dist="38100" dir="2700000" algn="tl">
                    <a:srgbClr val="000000">
                      <a:alpha val="43137"/>
                    </a:srgbClr>
                  </a:outerShdw>
                </a:effectLst>
              </a:rPr>
              <a:t> </a:t>
            </a:r>
            <a:endParaRPr lang="nl-BE" sz="2400" dirty="0"/>
          </a:p>
        </p:txBody>
      </p:sp>
      <p:sp>
        <p:nvSpPr>
          <p:cNvPr id="6147" name="Rectangle 4">
            <a:extLst>
              <a:ext uri="{FF2B5EF4-FFF2-40B4-BE49-F238E27FC236}">
                <a16:creationId xmlns:a16="http://schemas.microsoft.com/office/drawing/2014/main" id="{50D65EF2-0778-9913-C2A5-B860297BAFBC}"/>
              </a:ext>
            </a:extLst>
          </p:cNvPr>
          <p:cNvSpPr>
            <a:spLocks noChangeArrowheads="1"/>
          </p:cNvSpPr>
          <p:nvPr/>
        </p:nvSpPr>
        <p:spPr bwMode="auto">
          <a:xfrm>
            <a:off x="270344" y="2138362"/>
            <a:ext cx="11685119" cy="4154984"/>
          </a:xfrm>
          <a:prstGeom prst="rect">
            <a:avLst/>
          </a:prstGeom>
          <a:noFill/>
          <a:ln>
            <a:noFill/>
          </a:ln>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marL="342900" indent="-342900" eaLnBrk="1" hangingPunct="1">
              <a:buFont typeface="Wingdings" panose="05000000000000000000" pitchFamily="2" charset="2"/>
              <a:buChar char="§"/>
              <a:defRPr/>
            </a:pPr>
            <a:r>
              <a:rPr lang="en-US" altLang="en-US" sz="2400" dirty="0">
                <a:latin typeface="Gill Sans MT" panose="020B0502020104020203" pitchFamily="34" charset="0"/>
              </a:rPr>
              <a:t>Individuals who are blind or have low vision need to maximize the use of their hearing sense. </a:t>
            </a:r>
          </a:p>
          <a:p>
            <a:pPr marL="342900" indent="-342900" eaLnBrk="1" hangingPunct="1">
              <a:buFont typeface="Wingdings" panose="05000000000000000000" pitchFamily="2" charset="2"/>
              <a:buChar char="§"/>
              <a:defRPr/>
            </a:pPr>
            <a:r>
              <a:rPr lang="en-US" altLang="en-US" sz="2400" dirty="0">
                <a:latin typeface="Gill Sans MT" panose="020B0502020104020203" pitchFamily="34" charset="0"/>
              </a:rPr>
              <a:t>They may include a friend reading printed matter to a visually impaired person, a hired reader, or the use of technology such as tape recorders, compact disks, or specialized computer software.</a:t>
            </a:r>
          </a:p>
          <a:p>
            <a:pPr marL="342900" indent="-342900" eaLnBrk="1" hangingPunct="1">
              <a:buFont typeface="Wingdings" panose="05000000000000000000" pitchFamily="2" charset="2"/>
              <a:buChar char="§"/>
              <a:defRPr/>
            </a:pPr>
            <a:r>
              <a:rPr lang="en-US" altLang="en-US" sz="2400" dirty="0">
                <a:latin typeface="Gill Sans MT" panose="020B0502020104020203" pitchFamily="34" charset="0"/>
              </a:rPr>
              <a:t>A lot of computer software has been developed to convert print into speech. </a:t>
            </a:r>
          </a:p>
          <a:p>
            <a:pPr marL="342900" indent="-342900" eaLnBrk="1" hangingPunct="1">
              <a:buFont typeface="Wingdings" panose="05000000000000000000" pitchFamily="2" charset="2"/>
              <a:buChar char="§"/>
              <a:defRPr/>
            </a:pPr>
            <a:r>
              <a:rPr lang="en-US" altLang="en-US" sz="2400" dirty="0">
                <a:latin typeface="Gill Sans MT" panose="020B0502020104020203" pitchFamily="34" charset="0"/>
              </a:rPr>
              <a:t>There are also applications used in mobile phones to do the same task. The use of synthetic speech has resulted in many useful assistive resources that use sound. </a:t>
            </a:r>
          </a:p>
          <a:p>
            <a:pPr marL="342900" indent="-342900" eaLnBrk="1" hangingPunct="1">
              <a:buFont typeface="Wingdings" panose="05000000000000000000" pitchFamily="2" charset="2"/>
              <a:buChar char="§"/>
              <a:defRPr/>
            </a:pPr>
            <a:r>
              <a:rPr lang="en-US" altLang="en-US" sz="2400" dirty="0">
                <a:latin typeface="Gill Sans MT" panose="020B0502020104020203" pitchFamily="34" charset="0"/>
              </a:rPr>
              <a:t>For example, there are talking calculators, talking weighing scales, talking watches, and so on. Books and other materials can be recorded and stored in a variety of formats for later playback. </a:t>
            </a:r>
          </a:p>
        </p:txBody>
      </p:sp>
      <p:sp>
        <p:nvSpPr>
          <p:cNvPr id="8196" name="Date Placeholder 5">
            <a:extLst>
              <a:ext uri="{FF2B5EF4-FFF2-40B4-BE49-F238E27FC236}">
                <a16:creationId xmlns:a16="http://schemas.microsoft.com/office/drawing/2014/main" id="{F05C1E46-2662-E5B9-2CBB-7ABDB34B97F7}"/>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1AE207EE-A00E-444D-8A76-92D443566BEB}" type="datetime1">
              <a:rPr lang="en-GB" altLang="en-US" b="1" smtClean="0">
                <a:solidFill>
                  <a:schemeClr val="tx2"/>
                </a:solidFill>
              </a:rPr>
              <a:pPr fontAlgn="base">
                <a:spcBef>
                  <a:spcPct val="0"/>
                </a:spcBef>
                <a:spcAft>
                  <a:spcPct val="0"/>
                </a:spcAft>
              </a:pPr>
              <a:t>05/11/2022</a:t>
            </a:fld>
            <a:endParaRPr lang="en-GB" altLang="en-US" b="1" dirty="0">
              <a:solidFill>
                <a:schemeClr val="tx2"/>
              </a:solidFill>
            </a:endParaRPr>
          </a:p>
        </p:txBody>
      </p:sp>
      <p:sp>
        <p:nvSpPr>
          <p:cNvPr id="8197" name="Footer Placeholder 6">
            <a:extLst>
              <a:ext uri="{FF2B5EF4-FFF2-40B4-BE49-F238E27FC236}">
                <a16:creationId xmlns:a16="http://schemas.microsoft.com/office/drawing/2014/main" id="{2C895ACD-BE7D-B5CB-2D43-883819EDCBDC}"/>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base">
              <a:spcBef>
                <a:spcPct val="0"/>
              </a:spcBef>
              <a:spcAft>
                <a:spcPct val="0"/>
              </a:spcAft>
            </a:pPr>
            <a:r>
              <a:rPr lang="en-US" altLang="en-US" sz="1400" b="1">
                <a:solidFill>
                  <a:schemeClr val="tx2"/>
                </a:solidFill>
              </a:rPr>
              <a:t>Teaching Learners with Visual Difficulties </a:t>
            </a:r>
            <a:endParaRPr lang="en-GB" altLang="en-US" sz="1400" b="1">
              <a:solidFill>
                <a:schemeClr val="tx2"/>
              </a:solidFill>
            </a:endParaRPr>
          </a:p>
        </p:txBody>
      </p:sp>
      <p:sp>
        <p:nvSpPr>
          <p:cNvPr id="8198" name="Slide Number Placeholder 8">
            <a:extLst>
              <a:ext uri="{FF2B5EF4-FFF2-40B4-BE49-F238E27FC236}">
                <a16:creationId xmlns:a16="http://schemas.microsoft.com/office/drawing/2014/main" id="{845C2400-E15A-DF77-6FCE-4198F115241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fld id="{30519125-B3C8-4EE5-98BE-87E713352482}" type="slidenum">
              <a:rPr lang="en-GB" altLang="en-US" smtClean="0">
                <a:solidFill>
                  <a:schemeClr val="tx2"/>
                </a:solidFill>
              </a:rPr>
              <a:pPr/>
              <a:t>14</a:t>
            </a:fld>
            <a:endParaRPr lang="en-GB" altLang="en-US">
              <a:solidFill>
                <a:schemeClr val="tx2"/>
              </a:solidFill>
            </a:endParaRPr>
          </a:p>
        </p:txBody>
      </p:sp>
      <p:sp>
        <p:nvSpPr>
          <p:cNvPr id="6152" name="TextBox 1">
            <a:extLst>
              <a:ext uri="{FF2B5EF4-FFF2-40B4-BE49-F238E27FC236}">
                <a16:creationId xmlns:a16="http://schemas.microsoft.com/office/drawing/2014/main" id="{428BF2AB-4E3E-B416-A5B2-30504807ABA3}"/>
              </a:ext>
            </a:extLst>
          </p:cNvPr>
          <p:cNvSpPr txBox="1">
            <a:spLocks noChangeArrowheads="1"/>
          </p:cNvSpPr>
          <p:nvPr/>
        </p:nvSpPr>
        <p:spPr bwMode="auto">
          <a:xfrm>
            <a:off x="1928813" y="1495425"/>
            <a:ext cx="8886825" cy="523875"/>
          </a:xfrm>
          <a:prstGeom prst="rect">
            <a:avLst/>
          </a:prstGeom>
          <a:solidFill>
            <a:schemeClr val="accent3">
              <a:lumMod val="40000"/>
              <a:lumOff val="60000"/>
            </a:schemeClr>
          </a:solidFill>
          <a:ln>
            <a:noFill/>
          </a:ln>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auto">
              <a:buFont typeface="Arial"/>
              <a:buNone/>
              <a:defRPr/>
            </a:pPr>
            <a:r>
              <a:rPr lang="en-US" sz="2800" b="1" dirty="0">
                <a:solidFill>
                  <a:srgbClr val="7030A0"/>
                </a:solidFill>
                <a:latin typeface="Gill Sans MT" panose="020B0502020104020203" pitchFamily="34" charset="0"/>
                <a:ea typeface="Droid Serif"/>
                <a:cs typeface="Droid Serif"/>
              </a:rPr>
              <a:t>Topic 2.2: Audio Assistive Resources </a:t>
            </a:r>
          </a:p>
        </p:txBody>
      </p:sp>
      <p:pic>
        <p:nvPicPr>
          <p:cNvPr id="8200" name="Picture 5">
            <a:extLst>
              <a:ext uri="{FF2B5EF4-FFF2-40B4-BE49-F238E27FC236}">
                <a16:creationId xmlns:a16="http://schemas.microsoft.com/office/drawing/2014/main" id="{C5983D7B-4178-AD17-E94D-4D30D9683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193675"/>
            <a:ext cx="2362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 descr="SURVEY: Access to Inclusive Education during COVID19 -">
            <a:extLst>
              <a:ext uri="{FF2B5EF4-FFF2-40B4-BE49-F238E27FC236}">
                <a16:creationId xmlns:a16="http://schemas.microsoft.com/office/drawing/2014/main" id="{53134A6F-1435-575E-A386-1BF9853564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6203"/>
          <a:stretch>
            <a:fillRect/>
          </a:stretch>
        </p:blipFill>
        <p:spPr bwMode="auto">
          <a:xfrm>
            <a:off x="5438775" y="231775"/>
            <a:ext cx="18669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
            <a:extLst>
              <a:ext uri="{FF2B5EF4-FFF2-40B4-BE49-F238E27FC236}">
                <a16:creationId xmlns:a16="http://schemas.microsoft.com/office/drawing/2014/main" id="{3E11A46E-4FC6-F52E-BFEA-631F65A476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7" t="13245" r="61972" b="15231"/>
          <a:stretch>
            <a:fillRect/>
          </a:stretch>
        </p:blipFill>
        <p:spPr bwMode="auto">
          <a:xfrm>
            <a:off x="9399588" y="279400"/>
            <a:ext cx="24161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1473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7">
            <a:extLst>
              <a:ext uri="{FF2B5EF4-FFF2-40B4-BE49-F238E27FC236}">
                <a16:creationId xmlns:a16="http://schemas.microsoft.com/office/drawing/2014/main" id="{252D61DE-69AB-656B-0E18-722385604A96}"/>
              </a:ext>
            </a:extLst>
          </p:cNvPr>
          <p:cNvSpPr txBox="1">
            <a:spLocks/>
          </p:cNvSpPr>
          <p:nvPr/>
        </p:nvSpPr>
        <p:spPr>
          <a:xfrm>
            <a:off x="0" y="6357938"/>
            <a:ext cx="12192000" cy="500062"/>
          </a:xfrm>
          <a:prstGeom prst="rect">
            <a:avLst/>
          </a:prstGeom>
          <a:solidFill>
            <a:schemeClr val="accent3">
              <a:lumMod val="40000"/>
              <a:lumOff val="60000"/>
            </a:schemeClr>
          </a:solidFill>
          <a:effectLst/>
        </p:spPr>
        <p:txBody>
          <a:bodyPr anchor="b"/>
          <a:lstStyle>
            <a:lvl1pPr algn="ctr" defTabSz="457200" rtl="0" eaLnBrk="1" latinLnBrk="0" hangingPunct="1">
              <a:spcBef>
                <a:spcPct val="0"/>
              </a:spcBef>
              <a:buNone/>
              <a:defRPr sz="4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defRPr/>
            </a:pPr>
            <a:r>
              <a:rPr lang="en-GB" sz="2400" b="1" dirty="0">
                <a:effectLst>
                  <a:outerShdw blurRad="38100" dist="38100" dir="2700000" algn="tl">
                    <a:srgbClr val="000000">
                      <a:alpha val="43137"/>
                    </a:srgbClr>
                  </a:outerShdw>
                </a:effectLst>
              </a:rPr>
              <a:t> </a:t>
            </a:r>
            <a:r>
              <a:rPr lang="en-GB" sz="2400" dirty="0">
                <a:effectLst>
                  <a:outerShdw blurRad="38100" dist="38100" dir="2700000" algn="tl">
                    <a:srgbClr val="000000">
                      <a:alpha val="43137"/>
                    </a:srgbClr>
                  </a:outerShdw>
                </a:effectLst>
              </a:rPr>
              <a:t> </a:t>
            </a:r>
            <a:endParaRPr lang="nl-BE" sz="2400" dirty="0"/>
          </a:p>
        </p:txBody>
      </p:sp>
      <p:sp>
        <p:nvSpPr>
          <p:cNvPr id="6147" name="Rectangle 4">
            <a:extLst>
              <a:ext uri="{FF2B5EF4-FFF2-40B4-BE49-F238E27FC236}">
                <a16:creationId xmlns:a16="http://schemas.microsoft.com/office/drawing/2014/main" id="{50D65EF2-0778-9913-C2A5-B860297BAFBC}"/>
              </a:ext>
            </a:extLst>
          </p:cNvPr>
          <p:cNvSpPr>
            <a:spLocks noChangeArrowheads="1"/>
          </p:cNvSpPr>
          <p:nvPr/>
        </p:nvSpPr>
        <p:spPr bwMode="auto">
          <a:xfrm>
            <a:off x="270344" y="2138362"/>
            <a:ext cx="7035331" cy="1569660"/>
          </a:xfrm>
          <a:prstGeom prst="rect">
            <a:avLst/>
          </a:prstGeom>
          <a:noFill/>
          <a:ln>
            <a:noFill/>
          </a:ln>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marL="342900" indent="-342900" eaLnBrk="1" hangingPunct="1">
              <a:buFont typeface="Wingdings" panose="05000000000000000000" pitchFamily="2" charset="2"/>
              <a:buChar char="§"/>
              <a:defRPr/>
            </a:pPr>
            <a:r>
              <a:rPr lang="en-US" altLang="en-US" sz="2400" dirty="0">
                <a:latin typeface="Gill Sans MT" panose="020B0502020104020203" pitchFamily="34" charset="0"/>
              </a:rPr>
              <a:t>Uses a built-in speech synthesizer to speak number, symbol or operation keys as they are pressed. </a:t>
            </a:r>
          </a:p>
          <a:p>
            <a:pPr marL="342900" indent="-342900" eaLnBrk="1" hangingPunct="1">
              <a:buFont typeface="Wingdings" panose="05000000000000000000" pitchFamily="2" charset="2"/>
              <a:buChar char="§"/>
              <a:defRPr/>
            </a:pPr>
            <a:r>
              <a:rPr lang="en-US" altLang="en-US" sz="2400" dirty="0">
                <a:latin typeface="Gill Sans MT" panose="020B0502020104020203" pitchFamily="34" charset="0"/>
              </a:rPr>
              <a:t>They also read back answers from completed calculations</a:t>
            </a:r>
          </a:p>
        </p:txBody>
      </p:sp>
      <p:sp>
        <p:nvSpPr>
          <p:cNvPr id="8196" name="Date Placeholder 5">
            <a:extLst>
              <a:ext uri="{FF2B5EF4-FFF2-40B4-BE49-F238E27FC236}">
                <a16:creationId xmlns:a16="http://schemas.microsoft.com/office/drawing/2014/main" id="{F05C1E46-2662-E5B9-2CBB-7ABDB34B97F7}"/>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1AE207EE-A00E-444D-8A76-92D443566BEB}" type="datetime1">
              <a:rPr lang="en-GB" altLang="en-US" b="1" smtClean="0">
                <a:solidFill>
                  <a:schemeClr val="tx2"/>
                </a:solidFill>
              </a:rPr>
              <a:pPr fontAlgn="base">
                <a:spcBef>
                  <a:spcPct val="0"/>
                </a:spcBef>
                <a:spcAft>
                  <a:spcPct val="0"/>
                </a:spcAft>
              </a:pPr>
              <a:t>05/11/2022</a:t>
            </a:fld>
            <a:endParaRPr lang="en-GB" altLang="en-US" b="1" dirty="0">
              <a:solidFill>
                <a:schemeClr val="tx2"/>
              </a:solidFill>
            </a:endParaRPr>
          </a:p>
        </p:txBody>
      </p:sp>
      <p:sp>
        <p:nvSpPr>
          <p:cNvPr id="8197" name="Footer Placeholder 6">
            <a:extLst>
              <a:ext uri="{FF2B5EF4-FFF2-40B4-BE49-F238E27FC236}">
                <a16:creationId xmlns:a16="http://schemas.microsoft.com/office/drawing/2014/main" id="{2C895ACD-BE7D-B5CB-2D43-883819EDCBDC}"/>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base">
              <a:spcBef>
                <a:spcPct val="0"/>
              </a:spcBef>
              <a:spcAft>
                <a:spcPct val="0"/>
              </a:spcAft>
            </a:pPr>
            <a:r>
              <a:rPr lang="en-US" altLang="en-US" sz="1400" b="1">
                <a:solidFill>
                  <a:schemeClr val="tx2"/>
                </a:solidFill>
              </a:rPr>
              <a:t>Teaching Learners with Visual Difficulties </a:t>
            </a:r>
            <a:endParaRPr lang="en-GB" altLang="en-US" sz="1400" b="1">
              <a:solidFill>
                <a:schemeClr val="tx2"/>
              </a:solidFill>
            </a:endParaRPr>
          </a:p>
        </p:txBody>
      </p:sp>
      <p:sp>
        <p:nvSpPr>
          <p:cNvPr id="8198" name="Slide Number Placeholder 8">
            <a:extLst>
              <a:ext uri="{FF2B5EF4-FFF2-40B4-BE49-F238E27FC236}">
                <a16:creationId xmlns:a16="http://schemas.microsoft.com/office/drawing/2014/main" id="{845C2400-E15A-DF77-6FCE-4198F115241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fld id="{30519125-B3C8-4EE5-98BE-87E713352482}" type="slidenum">
              <a:rPr lang="en-GB" altLang="en-US" smtClean="0">
                <a:solidFill>
                  <a:schemeClr val="tx2"/>
                </a:solidFill>
              </a:rPr>
              <a:pPr/>
              <a:t>15</a:t>
            </a:fld>
            <a:endParaRPr lang="en-GB" altLang="en-US">
              <a:solidFill>
                <a:schemeClr val="tx2"/>
              </a:solidFill>
            </a:endParaRPr>
          </a:p>
        </p:txBody>
      </p:sp>
      <p:sp>
        <p:nvSpPr>
          <p:cNvPr id="6152" name="TextBox 1">
            <a:extLst>
              <a:ext uri="{FF2B5EF4-FFF2-40B4-BE49-F238E27FC236}">
                <a16:creationId xmlns:a16="http://schemas.microsoft.com/office/drawing/2014/main" id="{428BF2AB-4E3E-B416-A5B2-30504807ABA3}"/>
              </a:ext>
            </a:extLst>
          </p:cNvPr>
          <p:cNvSpPr txBox="1">
            <a:spLocks noChangeArrowheads="1"/>
          </p:cNvSpPr>
          <p:nvPr/>
        </p:nvSpPr>
        <p:spPr bwMode="auto">
          <a:xfrm>
            <a:off x="1928813" y="1495425"/>
            <a:ext cx="8886825" cy="523875"/>
          </a:xfrm>
          <a:prstGeom prst="rect">
            <a:avLst/>
          </a:prstGeom>
          <a:solidFill>
            <a:schemeClr val="accent3">
              <a:lumMod val="40000"/>
              <a:lumOff val="60000"/>
            </a:schemeClr>
          </a:solidFill>
          <a:ln>
            <a:noFill/>
          </a:ln>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auto">
              <a:buFont typeface="Arial"/>
              <a:buNone/>
              <a:defRPr/>
            </a:pPr>
            <a:r>
              <a:rPr lang="en-US" sz="2800" b="1" dirty="0">
                <a:solidFill>
                  <a:srgbClr val="7030A0"/>
                </a:solidFill>
                <a:latin typeface="Gill Sans MT" panose="020B0502020104020203" pitchFamily="34" charset="0"/>
                <a:ea typeface="Droid Serif"/>
                <a:cs typeface="Droid Serif"/>
              </a:rPr>
              <a:t>Topic 2.2: Audio Assistive Resources </a:t>
            </a:r>
          </a:p>
        </p:txBody>
      </p:sp>
      <p:pic>
        <p:nvPicPr>
          <p:cNvPr id="8200" name="Picture 5">
            <a:extLst>
              <a:ext uri="{FF2B5EF4-FFF2-40B4-BE49-F238E27FC236}">
                <a16:creationId xmlns:a16="http://schemas.microsoft.com/office/drawing/2014/main" id="{C5983D7B-4178-AD17-E94D-4D30D9683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193675"/>
            <a:ext cx="2362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 descr="SURVEY: Access to Inclusive Education during COVID19 -">
            <a:extLst>
              <a:ext uri="{FF2B5EF4-FFF2-40B4-BE49-F238E27FC236}">
                <a16:creationId xmlns:a16="http://schemas.microsoft.com/office/drawing/2014/main" id="{53134A6F-1435-575E-A386-1BF9853564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6203"/>
          <a:stretch>
            <a:fillRect/>
          </a:stretch>
        </p:blipFill>
        <p:spPr bwMode="auto">
          <a:xfrm>
            <a:off x="5438775" y="231775"/>
            <a:ext cx="18669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
            <a:extLst>
              <a:ext uri="{FF2B5EF4-FFF2-40B4-BE49-F238E27FC236}">
                <a16:creationId xmlns:a16="http://schemas.microsoft.com/office/drawing/2014/main" id="{3E11A46E-4FC6-F52E-BFEA-631F65A476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7" t="13245" r="61972" b="15231"/>
          <a:stretch>
            <a:fillRect/>
          </a:stretch>
        </p:blipFill>
        <p:spPr bwMode="auto">
          <a:xfrm>
            <a:off x="9399588" y="279400"/>
            <a:ext cx="24161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Google Shape;169;p23" descr="C:\Users\UR-CE_16\Desktop\TALKING CALCULATORS.jpg">
            <a:extLst>
              <a:ext uri="{FF2B5EF4-FFF2-40B4-BE49-F238E27FC236}">
                <a16:creationId xmlns:a16="http://schemas.microsoft.com/office/drawing/2014/main" id="{D8F109BB-9997-EC5F-9BBB-E4958C22D04E}"/>
              </a:ext>
            </a:extLst>
          </p:cNvPr>
          <p:cNvPicPr preferRelativeResize="0"/>
          <p:nvPr/>
        </p:nvPicPr>
        <p:blipFill rotWithShape="1">
          <a:blip r:embed="rId5">
            <a:alphaModFix/>
          </a:blip>
          <a:srcRect/>
          <a:stretch/>
        </p:blipFill>
        <p:spPr>
          <a:xfrm>
            <a:off x="7820167" y="2520562"/>
            <a:ext cx="2743199" cy="1556791"/>
          </a:xfrm>
          <a:prstGeom prst="rect">
            <a:avLst/>
          </a:prstGeom>
          <a:noFill/>
          <a:ln>
            <a:noFill/>
          </a:ln>
        </p:spPr>
      </p:pic>
      <p:pic>
        <p:nvPicPr>
          <p:cNvPr id="4" name="Google Shape;179;p24">
            <a:extLst>
              <a:ext uri="{FF2B5EF4-FFF2-40B4-BE49-F238E27FC236}">
                <a16:creationId xmlns:a16="http://schemas.microsoft.com/office/drawing/2014/main" id="{FE41CECB-2DC3-163C-8182-30EAD308F01C}"/>
              </a:ext>
            </a:extLst>
          </p:cNvPr>
          <p:cNvPicPr preferRelativeResize="0">
            <a:picLocks/>
          </p:cNvPicPr>
          <p:nvPr/>
        </p:nvPicPr>
        <p:blipFill rotWithShape="1">
          <a:blip r:embed="rId6">
            <a:alphaModFix/>
          </a:blip>
          <a:srcRect/>
          <a:stretch/>
        </p:blipFill>
        <p:spPr>
          <a:xfrm>
            <a:off x="2133600" y="3977066"/>
            <a:ext cx="6978595" cy="1499808"/>
          </a:xfrm>
          <a:prstGeom prst="rect">
            <a:avLst/>
          </a:prstGeom>
          <a:noFill/>
          <a:ln>
            <a:noFill/>
          </a:ln>
        </p:spPr>
      </p:pic>
    </p:spTree>
    <p:extLst>
      <p:ext uri="{BB962C8B-B14F-4D97-AF65-F5344CB8AC3E}">
        <p14:creationId xmlns:p14="http://schemas.microsoft.com/office/powerpoint/2010/main" val="2461865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7">
            <a:extLst>
              <a:ext uri="{FF2B5EF4-FFF2-40B4-BE49-F238E27FC236}">
                <a16:creationId xmlns:a16="http://schemas.microsoft.com/office/drawing/2014/main" id="{252D61DE-69AB-656B-0E18-722385604A96}"/>
              </a:ext>
            </a:extLst>
          </p:cNvPr>
          <p:cNvSpPr txBox="1">
            <a:spLocks/>
          </p:cNvSpPr>
          <p:nvPr/>
        </p:nvSpPr>
        <p:spPr>
          <a:xfrm>
            <a:off x="0" y="6357938"/>
            <a:ext cx="12192000" cy="500062"/>
          </a:xfrm>
          <a:prstGeom prst="rect">
            <a:avLst/>
          </a:prstGeom>
          <a:solidFill>
            <a:schemeClr val="accent3">
              <a:lumMod val="40000"/>
              <a:lumOff val="60000"/>
            </a:schemeClr>
          </a:solidFill>
          <a:effectLst/>
        </p:spPr>
        <p:txBody>
          <a:bodyPr anchor="b"/>
          <a:lstStyle>
            <a:lvl1pPr algn="ctr" defTabSz="457200" rtl="0" eaLnBrk="1" latinLnBrk="0" hangingPunct="1">
              <a:spcBef>
                <a:spcPct val="0"/>
              </a:spcBef>
              <a:buNone/>
              <a:defRPr sz="4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defRPr/>
            </a:pPr>
            <a:r>
              <a:rPr lang="en-GB" sz="2400" b="1" dirty="0">
                <a:effectLst>
                  <a:outerShdw blurRad="38100" dist="38100" dir="2700000" algn="tl">
                    <a:srgbClr val="000000">
                      <a:alpha val="43137"/>
                    </a:srgbClr>
                  </a:outerShdw>
                </a:effectLst>
              </a:rPr>
              <a:t> </a:t>
            </a:r>
            <a:r>
              <a:rPr lang="en-GB" sz="2400" dirty="0">
                <a:effectLst>
                  <a:outerShdw blurRad="38100" dist="38100" dir="2700000" algn="tl">
                    <a:srgbClr val="000000">
                      <a:alpha val="43137"/>
                    </a:srgbClr>
                  </a:outerShdw>
                </a:effectLst>
              </a:rPr>
              <a:t> </a:t>
            </a:r>
            <a:endParaRPr lang="nl-BE" sz="2400" dirty="0"/>
          </a:p>
        </p:txBody>
      </p:sp>
      <p:sp>
        <p:nvSpPr>
          <p:cNvPr id="6147" name="Rectangle 4">
            <a:extLst>
              <a:ext uri="{FF2B5EF4-FFF2-40B4-BE49-F238E27FC236}">
                <a16:creationId xmlns:a16="http://schemas.microsoft.com/office/drawing/2014/main" id="{50D65EF2-0778-9913-C2A5-B860297BAFBC}"/>
              </a:ext>
            </a:extLst>
          </p:cNvPr>
          <p:cNvSpPr>
            <a:spLocks noChangeArrowheads="1"/>
          </p:cNvSpPr>
          <p:nvPr/>
        </p:nvSpPr>
        <p:spPr bwMode="auto">
          <a:xfrm>
            <a:off x="270344" y="2019300"/>
            <a:ext cx="7883055" cy="3046988"/>
          </a:xfrm>
          <a:prstGeom prst="rect">
            <a:avLst/>
          </a:prstGeom>
          <a:noFill/>
          <a:ln>
            <a:noFill/>
          </a:ln>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defRPr/>
            </a:pPr>
            <a:r>
              <a:rPr lang="en-US" altLang="en-US" sz="2400" dirty="0">
                <a:latin typeface="Gill Sans MT" panose="020B0502020104020203" pitchFamily="34" charset="0"/>
              </a:rPr>
              <a:t>Below is a list of common assistive resources used by learners with visual difficulties described by ACO Staff Writers (2021).</a:t>
            </a:r>
          </a:p>
          <a:p>
            <a:pPr marL="342900" indent="-342900" eaLnBrk="1" hangingPunct="1">
              <a:buFont typeface="Wingdings" panose="05000000000000000000" pitchFamily="2" charset="2"/>
              <a:buChar char="§"/>
              <a:defRPr/>
            </a:pPr>
            <a:r>
              <a:rPr lang="en-US" altLang="en-US" sz="2400" dirty="0">
                <a:latin typeface="Gill Sans MT" panose="020B0502020104020203" pitchFamily="34" charset="0"/>
              </a:rPr>
              <a:t>Braille displays: This device displays information on a computer screen by raising and lower combinations of braille pins. </a:t>
            </a:r>
          </a:p>
          <a:p>
            <a:pPr marL="342900" indent="-342900" eaLnBrk="1" hangingPunct="1">
              <a:buFont typeface="Wingdings" panose="05000000000000000000" pitchFamily="2" charset="2"/>
              <a:buChar char="§"/>
              <a:defRPr/>
            </a:pPr>
            <a:r>
              <a:rPr lang="en-US" altLang="en-US" sz="2400" dirty="0">
                <a:latin typeface="Gill Sans MT" panose="020B0502020104020203" pitchFamily="34" charset="0"/>
              </a:rPr>
              <a:t>Braille printers: Also known as “braille embossers,” these printers translate print text in Braille format onto specialized paper.</a:t>
            </a:r>
          </a:p>
        </p:txBody>
      </p:sp>
      <p:sp>
        <p:nvSpPr>
          <p:cNvPr id="8196" name="Date Placeholder 5">
            <a:extLst>
              <a:ext uri="{FF2B5EF4-FFF2-40B4-BE49-F238E27FC236}">
                <a16:creationId xmlns:a16="http://schemas.microsoft.com/office/drawing/2014/main" id="{F05C1E46-2662-E5B9-2CBB-7ABDB34B97F7}"/>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1AE207EE-A00E-444D-8A76-92D443566BEB}" type="datetime1">
              <a:rPr lang="en-GB" altLang="en-US" b="1" smtClean="0">
                <a:solidFill>
                  <a:schemeClr val="tx2"/>
                </a:solidFill>
              </a:rPr>
              <a:pPr fontAlgn="base">
                <a:spcBef>
                  <a:spcPct val="0"/>
                </a:spcBef>
                <a:spcAft>
                  <a:spcPct val="0"/>
                </a:spcAft>
              </a:pPr>
              <a:t>05/11/2022</a:t>
            </a:fld>
            <a:endParaRPr lang="en-GB" altLang="en-US" b="1" dirty="0">
              <a:solidFill>
                <a:schemeClr val="tx2"/>
              </a:solidFill>
            </a:endParaRPr>
          </a:p>
        </p:txBody>
      </p:sp>
      <p:sp>
        <p:nvSpPr>
          <p:cNvPr id="8197" name="Footer Placeholder 6">
            <a:extLst>
              <a:ext uri="{FF2B5EF4-FFF2-40B4-BE49-F238E27FC236}">
                <a16:creationId xmlns:a16="http://schemas.microsoft.com/office/drawing/2014/main" id="{2C895ACD-BE7D-B5CB-2D43-883819EDCBDC}"/>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base">
              <a:spcBef>
                <a:spcPct val="0"/>
              </a:spcBef>
              <a:spcAft>
                <a:spcPct val="0"/>
              </a:spcAft>
            </a:pPr>
            <a:r>
              <a:rPr lang="en-US" altLang="en-US" sz="1400" b="1">
                <a:solidFill>
                  <a:schemeClr val="tx2"/>
                </a:solidFill>
              </a:rPr>
              <a:t>Teaching Learners with Visual Difficulties </a:t>
            </a:r>
            <a:endParaRPr lang="en-GB" altLang="en-US" sz="1400" b="1">
              <a:solidFill>
                <a:schemeClr val="tx2"/>
              </a:solidFill>
            </a:endParaRPr>
          </a:p>
        </p:txBody>
      </p:sp>
      <p:sp>
        <p:nvSpPr>
          <p:cNvPr id="8198" name="Slide Number Placeholder 8">
            <a:extLst>
              <a:ext uri="{FF2B5EF4-FFF2-40B4-BE49-F238E27FC236}">
                <a16:creationId xmlns:a16="http://schemas.microsoft.com/office/drawing/2014/main" id="{845C2400-E15A-DF77-6FCE-4198F115241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fld id="{30519125-B3C8-4EE5-98BE-87E713352482}" type="slidenum">
              <a:rPr lang="en-GB" altLang="en-US" smtClean="0">
                <a:solidFill>
                  <a:schemeClr val="tx2"/>
                </a:solidFill>
              </a:rPr>
              <a:pPr/>
              <a:t>16</a:t>
            </a:fld>
            <a:endParaRPr lang="en-GB" altLang="en-US">
              <a:solidFill>
                <a:schemeClr val="tx2"/>
              </a:solidFill>
            </a:endParaRPr>
          </a:p>
        </p:txBody>
      </p:sp>
      <p:sp>
        <p:nvSpPr>
          <p:cNvPr id="6152" name="TextBox 1">
            <a:extLst>
              <a:ext uri="{FF2B5EF4-FFF2-40B4-BE49-F238E27FC236}">
                <a16:creationId xmlns:a16="http://schemas.microsoft.com/office/drawing/2014/main" id="{428BF2AB-4E3E-B416-A5B2-30504807ABA3}"/>
              </a:ext>
            </a:extLst>
          </p:cNvPr>
          <p:cNvSpPr txBox="1">
            <a:spLocks noChangeArrowheads="1"/>
          </p:cNvSpPr>
          <p:nvPr/>
        </p:nvSpPr>
        <p:spPr bwMode="auto">
          <a:xfrm>
            <a:off x="1928813" y="1495425"/>
            <a:ext cx="8886825" cy="523875"/>
          </a:xfrm>
          <a:prstGeom prst="rect">
            <a:avLst/>
          </a:prstGeom>
          <a:solidFill>
            <a:schemeClr val="accent3">
              <a:lumMod val="40000"/>
              <a:lumOff val="60000"/>
            </a:schemeClr>
          </a:solidFill>
          <a:ln>
            <a:noFill/>
          </a:ln>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auto">
              <a:buFont typeface="Arial"/>
              <a:buNone/>
              <a:defRPr/>
            </a:pPr>
            <a:r>
              <a:rPr lang="en-US" sz="2800" b="1" dirty="0">
                <a:solidFill>
                  <a:srgbClr val="7030A0"/>
                </a:solidFill>
                <a:latin typeface="Gill Sans MT" panose="020B0502020104020203" pitchFamily="34" charset="0"/>
                <a:ea typeface="Droid Serif"/>
                <a:cs typeface="Droid Serif"/>
              </a:rPr>
              <a:t>Topic 2.2: Audio Assistive Resources </a:t>
            </a:r>
          </a:p>
        </p:txBody>
      </p:sp>
      <p:pic>
        <p:nvPicPr>
          <p:cNvPr id="8200" name="Picture 5">
            <a:extLst>
              <a:ext uri="{FF2B5EF4-FFF2-40B4-BE49-F238E27FC236}">
                <a16:creationId xmlns:a16="http://schemas.microsoft.com/office/drawing/2014/main" id="{C5983D7B-4178-AD17-E94D-4D30D9683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193675"/>
            <a:ext cx="2362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 descr="SURVEY: Access to Inclusive Education during COVID19 -">
            <a:extLst>
              <a:ext uri="{FF2B5EF4-FFF2-40B4-BE49-F238E27FC236}">
                <a16:creationId xmlns:a16="http://schemas.microsoft.com/office/drawing/2014/main" id="{53134A6F-1435-575E-A386-1BF9853564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6203"/>
          <a:stretch>
            <a:fillRect/>
          </a:stretch>
        </p:blipFill>
        <p:spPr bwMode="auto">
          <a:xfrm>
            <a:off x="5438775" y="231775"/>
            <a:ext cx="18669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
            <a:extLst>
              <a:ext uri="{FF2B5EF4-FFF2-40B4-BE49-F238E27FC236}">
                <a16:creationId xmlns:a16="http://schemas.microsoft.com/office/drawing/2014/main" id="{3E11A46E-4FC6-F52E-BFEA-631F65A476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7" t="13245" r="61972" b="15231"/>
          <a:stretch>
            <a:fillRect/>
          </a:stretch>
        </p:blipFill>
        <p:spPr bwMode="auto">
          <a:xfrm>
            <a:off x="9399588" y="279400"/>
            <a:ext cx="24161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oogle Shape;189;p25">
            <a:extLst>
              <a:ext uri="{FF2B5EF4-FFF2-40B4-BE49-F238E27FC236}">
                <a16:creationId xmlns:a16="http://schemas.microsoft.com/office/drawing/2014/main" id="{6D0FBD06-D3D8-847B-00DF-B9AB8CD9D714}"/>
              </a:ext>
            </a:extLst>
          </p:cNvPr>
          <p:cNvPicPr preferRelativeResize="0"/>
          <p:nvPr/>
        </p:nvPicPr>
        <p:blipFill rotWithShape="1">
          <a:blip r:embed="rId5">
            <a:alphaModFix/>
          </a:blip>
          <a:srcRect/>
          <a:stretch/>
        </p:blipFill>
        <p:spPr>
          <a:xfrm>
            <a:off x="8873657" y="2374901"/>
            <a:ext cx="2154802" cy="1543178"/>
          </a:xfrm>
          <a:prstGeom prst="rect">
            <a:avLst/>
          </a:prstGeom>
          <a:noFill/>
          <a:ln>
            <a:noFill/>
          </a:ln>
        </p:spPr>
      </p:pic>
      <p:pic>
        <p:nvPicPr>
          <p:cNvPr id="3" name="Google Shape;187;p25" descr="C:\Users\HP\Desktop\index3.jpg">
            <a:extLst>
              <a:ext uri="{FF2B5EF4-FFF2-40B4-BE49-F238E27FC236}">
                <a16:creationId xmlns:a16="http://schemas.microsoft.com/office/drawing/2014/main" id="{CCFC53FD-9840-C2E7-B072-F27D31FC7D90}"/>
              </a:ext>
            </a:extLst>
          </p:cNvPr>
          <p:cNvPicPr preferRelativeResize="0"/>
          <p:nvPr/>
        </p:nvPicPr>
        <p:blipFill rotWithShape="1">
          <a:blip r:embed="rId6">
            <a:alphaModFix/>
          </a:blip>
          <a:srcRect l="21396" t="30533" r="17905" b="22941"/>
          <a:stretch/>
        </p:blipFill>
        <p:spPr>
          <a:xfrm>
            <a:off x="8610600" y="4055165"/>
            <a:ext cx="2664350" cy="1658248"/>
          </a:xfrm>
          <a:prstGeom prst="rect">
            <a:avLst/>
          </a:prstGeom>
          <a:noFill/>
          <a:ln>
            <a:noFill/>
          </a:ln>
        </p:spPr>
      </p:pic>
    </p:spTree>
    <p:extLst>
      <p:ext uri="{BB962C8B-B14F-4D97-AF65-F5344CB8AC3E}">
        <p14:creationId xmlns:p14="http://schemas.microsoft.com/office/powerpoint/2010/main" val="32008198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7">
            <a:extLst>
              <a:ext uri="{FF2B5EF4-FFF2-40B4-BE49-F238E27FC236}">
                <a16:creationId xmlns:a16="http://schemas.microsoft.com/office/drawing/2014/main" id="{252D61DE-69AB-656B-0E18-722385604A96}"/>
              </a:ext>
            </a:extLst>
          </p:cNvPr>
          <p:cNvSpPr txBox="1">
            <a:spLocks/>
          </p:cNvSpPr>
          <p:nvPr/>
        </p:nvSpPr>
        <p:spPr>
          <a:xfrm>
            <a:off x="0" y="6357938"/>
            <a:ext cx="12192000" cy="500062"/>
          </a:xfrm>
          <a:prstGeom prst="rect">
            <a:avLst/>
          </a:prstGeom>
          <a:solidFill>
            <a:schemeClr val="accent3">
              <a:lumMod val="40000"/>
              <a:lumOff val="60000"/>
            </a:schemeClr>
          </a:solidFill>
          <a:effectLst/>
        </p:spPr>
        <p:txBody>
          <a:bodyPr anchor="b"/>
          <a:lstStyle>
            <a:lvl1pPr algn="ctr" defTabSz="457200" rtl="0" eaLnBrk="1" latinLnBrk="0" hangingPunct="1">
              <a:spcBef>
                <a:spcPct val="0"/>
              </a:spcBef>
              <a:buNone/>
              <a:defRPr sz="4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defRPr/>
            </a:pPr>
            <a:r>
              <a:rPr lang="en-GB" sz="2400" b="1" dirty="0">
                <a:effectLst>
                  <a:outerShdw blurRad="38100" dist="38100" dir="2700000" algn="tl">
                    <a:srgbClr val="000000">
                      <a:alpha val="43137"/>
                    </a:srgbClr>
                  </a:outerShdw>
                </a:effectLst>
              </a:rPr>
              <a:t> </a:t>
            </a:r>
            <a:r>
              <a:rPr lang="en-GB" sz="2400" dirty="0">
                <a:effectLst>
                  <a:outerShdw blurRad="38100" dist="38100" dir="2700000" algn="tl">
                    <a:srgbClr val="000000">
                      <a:alpha val="43137"/>
                    </a:srgbClr>
                  </a:outerShdw>
                </a:effectLst>
              </a:rPr>
              <a:t> </a:t>
            </a:r>
            <a:endParaRPr lang="nl-BE" sz="2400" dirty="0"/>
          </a:p>
        </p:txBody>
      </p:sp>
      <p:sp>
        <p:nvSpPr>
          <p:cNvPr id="6147" name="Rectangle 4">
            <a:extLst>
              <a:ext uri="{FF2B5EF4-FFF2-40B4-BE49-F238E27FC236}">
                <a16:creationId xmlns:a16="http://schemas.microsoft.com/office/drawing/2014/main" id="{50D65EF2-0778-9913-C2A5-B860297BAFBC}"/>
              </a:ext>
            </a:extLst>
          </p:cNvPr>
          <p:cNvSpPr>
            <a:spLocks noChangeArrowheads="1"/>
          </p:cNvSpPr>
          <p:nvPr/>
        </p:nvSpPr>
        <p:spPr bwMode="auto">
          <a:xfrm>
            <a:off x="270344" y="2019300"/>
            <a:ext cx="7883055" cy="4524315"/>
          </a:xfrm>
          <a:prstGeom prst="rect">
            <a:avLst/>
          </a:prstGeom>
          <a:noFill/>
          <a:ln>
            <a:noFill/>
          </a:ln>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defRPr/>
            </a:pPr>
            <a:r>
              <a:rPr lang="en-US" altLang="en-US" sz="2400" dirty="0">
                <a:latin typeface="Gill Sans MT" panose="020B0502020104020203" pitchFamily="34" charset="0"/>
              </a:rPr>
              <a:t>Below is a list of common assistive resources used by learners with visual difficulties described by ACO Staff Writers (2021).</a:t>
            </a:r>
          </a:p>
          <a:p>
            <a:pPr eaLnBrk="1" hangingPunct="1">
              <a:defRPr/>
            </a:pPr>
            <a:r>
              <a:rPr lang="en-US" altLang="en-US" sz="2400" dirty="0">
                <a:latin typeface="Gill Sans MT" panose="020B0502020104020203" pitchFamily="34" charset="0"/>
              </a:rPr>
              <a:t>3.	Braille translators </a:t>
            </a:r>
          </a:p>
          <a:p>
            <a:pPr marL="342900" indent="-342900" eaLnBrk="1" hangingPunct="1">
              <a:buFont typeface="Wingdings" panose="05000000000000000000" pitchFamily="2" charset="2"/>
              <a:buChar char="§"/>
              <a:defRPr/>
            </a:pPr>
            <a:r>
              <a:rPr lang="en-US" altLang="en-US" sz="2400" dirty="0">
                <a:latin typeface="Gill Sans MT" panose="020B0502020104020203" pitchFamily="34" charset="0"/>
              </a:rPr>
              <a:t>This device convert information from a document and translates it into a Braille file. That information can then be read on a Braille display, a personal assistant device, or sent to a Braille embosser.</a:t>
            </a:r>
          </a:p>
          <a:p>
            <a:pPr marL="342900" indent="-342900" eaLnBrk="1" hangingPunct="1">
              <a:buFont typeface="Wingdings" panose="05000000000000000000" pitchFamily="2" charset="2"/>
              <a:buChar char="§"/>
              <a:defRPr/>
            </a:pPr>
            <a:endParaRPr lang="en-US" altLang="en-US" sz="2400" dirty="0">
              <a:latin typeface="Gill Sans MT" panose="020B0502020104020203" pitchFamily="34" charset="0"/>
            </a:endParaRPr>
          </a:p>
          <a:p>
            <a:pPr eaLnBrk="1" hangingPunct="1">
              <a:defRPr/>
            </a:pPr>
            <a:r>
              <a:rPr lang="en-US" altLang="en-US" sz="2400" dirty="0">
                <a:latin typeface="Gill Sans MT" panose="020B0502020104020203" pitchFamily="34" charset="0"/>
              </a:rPr>
              <a:t>4.	Personal data assistant </a:t>
            </a:r>
          </a:p>
          <a:p>
            <a:pPr marL="342900" indent="-342900" eaLnBrk="1" hangingPunct="1">
              <a:buFont typeface="Wingdings" panose="05000000000000000000" pitchFamily="2" charset="2"/>
              <a:buChar char="§"/>
              <a:defRPr/>
            </a:pPr>
            <a:r>
              <a:rPr lang="en-US" altLang="en-US" sz="2400" dirty="0">
                <a:latin typeface="Gill Sans MT" panose="020B0502020104020203" pitchFamily="34" charset="0"/>
              </a:rPr>
              <a:t>Also known as “Braille note takers,” personal data assistants are small, portable devices that can be used with Braille or typewriter keywords. </a:t>
            </a:r>
          </a:p>
        </p:txBody>
      </p:sp>
      <p:sp>
        <p:nvSpPr>
          <p:cNvPr id="8196" name="Date Placeholder 5">
            <a:extLst>
              <a:ext uri="{FF2B5EF4-FFF2-40B4-BE49-F238E27FC236}">
                <a16:creationId xmlns:a16="http://schemas.microsoft.com/office/drawing/2014/main" id="{F05C1E46-2662-E5B9-2CBB-7ABDB34B97F7}"/>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1AE207EE-A00E-444D-8A76-92D443566BEB}" type="datetime1">
              <a:rPr lang="en-GB" altLang="en-US" b="1" smtClean="0">
                <a:solidFill>
                  <a:schemeClr val="tx2"/>
                </a:solidFill>
              </a:rPr>
              <a:pPr fontAlgn="base">
                <a:spcBef>
                  <a:spcPct val="0"/>
                </a:spcBef>
                <a:spcAft>
                  <a:spcPct val="0"/>
                </a:spcAft>
              </a:pPr>
              <a:t>05/11/2022</a:t>
            </a:fld>
            <a:endParaRPr lang="en-GB" altLang="en-US" b="1" dirty="0">
              <a:solidFill>
                <a:schemeClr val="tx2"/>
              </a:solidFill>
            </a:endParaRPr>
          </a:p>
        </p:txBody>
      </p:sp>
      <p:sp>
        <p:nvSpPr>
          <p:cNvPr id="8197" name="Footer Placeholder 6">
            <a:extLst>
              <a:ext uri="{FF2B5EF4-FFF2-40B4-BE49-F238E27FC236}">
                <a16:creationId xmlns:a16="http://schemas.microsoft.com/office/drawing/2014/main" id="{2C895ACD-BE7D-B5CB-2D43-883819EDCBDC}"/>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base">
              <a:spcBef>
                <a:spcPct val="0"/>
              </a:spcBef>
              <a:spcAft>
                <a:spcPct val="0"/>
              </a:spcAft>
            </a:pPr>
            <a:r>
              <a:rPr lang="en-US" altLang="en-US" sz="1400" b="1">
                <a:solidFill>
                  <a:schemeClr val="tx2"/>
                </a:solidFill>
              </a:rPr>
              <a:t>Teaching Learners with Visual Difficulties </a:t>
            </a:r>
            <a:endParaRPr lang="en-GB" altLang="en-US" sz="1400" b="1">
              <a:solidFill>
                <a:schemeClr val="tx2"/>
              </a:solidFill>
            </a:endParaRPr>
          </a:p>
        </p:txBody>
      </p:sp>
      <p:sp>
        <p:nvSpPr>
          <p:cNvPr id="8198" name="Slide Number Placeholder 8">
            <a:extLst>
              <a:ext uri="{FF2B5EF4-FFF2-40B4-BE49-F238E27FC236}">
                <a16:creationId xmlns:a16="http://schemas.microsoft.com/office/drawing/2014/main" id="{845C2400-E15A-DF77-6FCE-4198F115241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fld id="{30519125-B3C8-4EE5-98BE-87E713352482}" type="slidenum">
              <a:rPr lang="en-GB" altLang="en-US" smtClean="0">
                <a:solidFill>
                  <a:schemeClr val="tx2"/>
                </a:solidFill>
              </a:rPr>
              <a:pPr/>
              <a:t>17</a:t>
            </a:fld>
            <a:endParaRPr lang="en-GB" altLang="en-US">
              <a:solidFill>
                <a:schemeClr val="tx2"/>
              </a:solidFill>
            </a:endParaRPr>
          </a:p>
        </p:txBody>
      </p:sp>
      <p:sp>
        <p:nvSpPr>
          <p:cNvPr id="6152" name="TextBox 1">
            <a:extLst>
              <a:ext uri="{FF2B5EF4-FFF2-40B4-BE49-F238E27FC236}">
                <a16:creationId xmlns:a16="http://schemas.microsoft.com/office/drawing/2014/main" id="{428BF2AB-4E3E-B416-A5B2-30504807ABA3}"/>
              </a:ext>
            </a:extLst>
          </p:cNvPr>
          <p:cNvSpPr txBox="1">
            <a:spLocks noChangeArrowheads="1"/>
          </p:cNvSpPr>
          <p:nvPr/>
        </p:nvSpPr>
        <p:spPr bwMode="auto">
          <a:xfrm>
            <a:off x="1928813" y="1495425"/>
            <a:ext cx="8886825" cy="523875"/>
          </a:xfrm>
          <a:prstGeom prst="rect">
            <a:avLst/>
          </a:prstGeom>
          <a:solidFill>
            <a:schemeClr val="accent3">
              <a:lumMod val="40000"/>
              <a:lumOff val="60000"/>
            </a:schemeClr>
          </a:solidFill>
          <a:ln>
            <a:noFill/>
          </a:ln>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auto">
              <a:buFont typeface="Arial"/>
              <a:buNone/>
              <a:defRPr/>
            </a:pPr>
            <a:r>
              <a:rPr lang="en-US" sz="2800" b="1" dirty="0">
                <a:solidFill>
                  <a:srgbClr val="7030A0"/>
                </a:solidFill>
                <a:latin typeface="Gill Sans MT" panose="020B0502020104020203" pitchFamily="34" charset="0"/>
                <a:ea typeface="Droid Serif"/>
                <a:cs typeface="Droid Serif"/>
              </a:rPr>
              <a:t>Topic 2.2: Audio Assistive Resources </a:t>
            </a:r>
          </a:p>
        </p:txBody>
      </p:sp>
      <p:pic>
        <p:nvPicPr>
          <p:cNvPr id="8200" name="Picture 5">
            <a:extLst>
              <a:ext uri="{FF2B5EF4-FFF2-40B4-BE49-F238E27FC236}">
                <a16:creationId xmlns:a16="http://schemas.microsoft.com/office/drawing/2014/main" id="{C5983D7B-4178-AD17-E94D-4D30D9683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193675"/>
            <a:ext cx="2362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 descr="SURVEY: Access to Inclusive Education during COVID19 -">
            <a:extLst>
              <a:ext uri="{FF2B5EF4-FFF2-40B4-BE49-F238E27FC236}">
                <a16:creationId xmlns:a16="http://schemas.microsoft.com/office/drawing/2014/main" id="{53134A6F-1435-575E-A386-1BF9853564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6203"/>
          <a:stretch>
            <a:fillRect/>
          </a:stretch>
        </p:blipFill>
        <p:spPr bwMode="auto">
          <a:xfrm>
            <a:off x="5438775" y="231775"/>
            <a:ext cx="18669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
            <a:extLst>
              <a:ext uri="{FF2B5EF4-FFF2-40B4-BE49-F238E27FC236}">
                <a16:creationId xmlns:a16="http://schemas.microsoft.com/office/drawing/2014/main" id="{3E11A46E-4FC6-F52E-BFEA-631F65A476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7" t="13245" r="61972" b="15231"/>
          <a:stretch>
            <a:fillRect/>
          </a:stretch>
        </p:blipFill>
        <p:spPr bwMode="auto">
          <a:xfrm>
            <a:off x="9399588" y="279400"/>
            <a:ext cx="24161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189;p25">
            <a:extLst>
              <a:ext uri="{FF2B5EF4-FFF2-40B4-BE49-F238E27FC236}">
                <a16:creationId xmlns:a16="http://schemas.microsoft.com/office/drawing/2014/main" id="{4D5F8884-A412-FE4B-C5C7-464F5FE268D0}"/>
              </a:ext>
            </a:extLst>
          </p:cNvPr>
          <p:cNvPicPr preferRelativeResize="0"/>
          <p:nvPr/>
        </p:nvPicPr>
        <p:blipFill rotWithShape="1">
          <a:blip r:embed="rId5">
            <a:alphaModFix/>
          </a:blip>
          <a:srcRect/>
          <a:stretch/>
        </p:blipFill>
        <p:spPr>
          <a:xfrm>
            <a:off x="8995577" y="4474971"/>
            <a:ext cx="2154802" cy="1543178"/>
          </a:xfrm>
          <a:prstGeom prst="rect">
            <a:avLst/>
          </a:prstGeom>
          <a:noFill/>
          <a:ln>
            <a:noFill/>
          </a:ln>
        </p:spPr>
      </p:pic>
      <p:pic>
        <p:nvPicPr>
          <p:cNvPr id="1026" name="Picture 2" descr="DuxBury Braille Translator Software">
            <a:extLst>
              <a:ext uri="{FF2B5EF4-FFF2-40B4-BE49-F238E27FC236}">
                <a16:creationId xmlns:a16="http://schemas.microsoft.com/office/drawing/2014/main" id="{DB032983-B147-6212-CE83-5B83FA323A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23743" y="1376363"/>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541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7">
            <a:extLst>
              <a:ext uri="{FF2B5EF4-FFF2-40B4-BE49-F238E27FC236}">
                <a16:creationId xmlns:a16="http://schemas.microsoft.com/office/drawing/2014/main" id="{252D61DE-69AB-656B-0E18-722385604A96}"/>
              </a:ext>
            </a:extLst>
          </p:cNvPr>
          <p:cNvSpPr txBox="1">
            <a:spLocks/>
          </p:cNvSpPr>
          <p:nvPr/>
        </p:nvSpPr>
        <p:spPr>
          <a:xfrm>
            <a:off x="0" y="6357938"/>
            <a:ext cx="12192000" cy="500062"/>
          </a:xfrm>
          <a:prstGeom prst="rect">
            <a:avLst/>
          </a:prstGeom>
          <a:solidFill>
            <a:schemeClr val="accent3">
              <a:lumMod val="40000"/>
              <a:lumOff val="60000"/>
            </a:schemeClr>
          </a:solidFill>
          <a:effectLst/>
        </p:spPr>
        <p:txBody>
          <a:bodyPr anchor="b"/>
          <a:lstStyle>
            <a:lvl1pPr algn="ctr" defTabSz="457200" rtl="0" eaLnBrk="1" latinLnBrk="0" hangingPunct="1">
              <a:spcBef>
                <a:spcPct val="0"/>
              </a:spcBef>
              <a:buNone/>
              <a:defRPr sz="4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defRPr/>
            </a:pPr>
            <a:r>
              <a:rPr lang="en-GB" sz="2400" b="1" dirty="0">
                <a:effectLst>
                  <a:outerShdw blurRad="38100" dist="38100" dir="2700000" algn="tl">
                    <a:srgbClr val="000000">
                      <a:alpha val="43137"/>
                    </a:srgbClr>
                  </a:outerShdw>
                </a:effectLst>
              </a:rPr>
              <a:t> </a:t>
            </a:r>
            <a:r>
              <a:rPr lang="en-GB" sz="2400" dirty="0">
                <a:effectLst>
                  <a:outerShdw blurRad="38100" dist="38100" dir="2700000" algn="tl">
                    <a:srgbClr val="000000">
                      <a:alpha val="43137"/>
                    </a:srgbClr>
                  </a:outerShdw>
                </a:effectLst>
              </a:rPr>
              <a:t> </a:t>
            </a:r>
            <a:endParaRPr lang="nl-BE" sz="2400" dirty="0"/>
          </a:p>
        </p:txBody>
      </p:sp>
      <p:sp>
        <p:nvSpPr>
          <p:cNvPr id="6147" name="Rectangle 4">
            <a:extLst>
              <a:ext uri="{FF2B5EF4-FFF2-40B4-BE49-F238E27FC236}">
                <a16:creationId xmlns:a16="http://schemas.microsoft.com/office/drawing/2014/main" id="{50D65EF2-0778-9913-C2A5-B860297BAFBC}"/>
              </a:ext>
            </a:extLst>
          </p:cNvPr>
          <p:cNvSpPr>
            <a:spLocks noChangeArrowheads="1"/>
          </p:cNvSpPr>
          <p:nvPr/>
        </p:nvSpPr>
        <p:spPr bwMode="auto">
          <a:xfrm>
            <a:off x="270344" y="2019300"/>
            <a:ext cx="7883055" cy="4524315"/>
          </a:xfrm>
          <a:prstGeom prst="rect">
            <a:avLst/>
          </a:prstGeom>
          <a:noFill/>
          <a:ln>
            <a:noFill/>
          </a:ln>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defRPr/>
            </a:pPr>
            <a:r>
              <a:rPr lang="en-US" altLang="en-US" sz="2400" dirty="0">
                <a:latin typeface="Gill Sans MT" panose="020B0502020104020203" pitchFamily="34" charset="0"/>
              </a:rPr>
              <a:t>Below is a list of common assistive resources used by learners with visual difficulties described by ACO Staff Writers (2021).</a:t>
            </a:r>
          </a:p>
          <a:p>
            <a:pPr eaLnBrk="1" hangingPunct="1">
              <a:defRPr/>
            </a:pPr>
            <a:r>
              <a:rPr lang="en-US" altLang="en-US" sz="2400" dirty="0">
                <a:latin typeface="Gill Sans MT" panose="020B0502020104020203" pitchFamily="34" charset="0"/>
              </a:rPr>
              <a:t>3.	Braille translators </a:t>
            </a:r>
          </a:p>
          <a:p>
            <a:pPr marL="342900" indent="-342900" eaLnBrk="1" hangingPunct="1">
              <a:buFont typeface="Wingdings" panose="05000000000000000000" pitchFamily="2" charset="2"/>
              <a:buChar char="§"/>
              <a:defRPr/>
            </a:pPr>
            <a:r>
              <a:rPr lang="en-US" altLang="en-US" sz="2400" dirty="0">
                <a:latin typeface="Gill Sans MT" panose="020B0502020104020203" pitchFamily="34" charset="0"/>
              </a:rPr>
              <a:t>This device convert information from a document and translates it into a Braille file. That information can then be read on a Braille display, a personal assistant device, or sent to a Braille embosser.</a:t>
            </a:r>
          </a:p>
          <a:p>
            <a:pPr marL="342900" indent="-342900" eaLnBrk="1" hangingPunct="1">
              <a:buFont typeface="Wingdings" panose="05000000000000000000" pitchFamily="2" charset="2"/>
              <a:buChar char="§"/>
              <a:defRPr/>
            </a:pPr>
            <a:endParaRPr lang="en-US" altLang="en-US" sz="2400" dirty="0">
              <a:latin typeface="Gill Sans MT" panose="020B0502020104020203" pitchFamily="34" charset="0"/>
            </a:endParaRPr>
          </a:p>
          <a:p>
            <a:pPr eaLnBrk="1" hangingPunct="1">
              <a:defRPr/>
            </a:pPr>
            <a:r>
              <a:rPr lang="en-US" altLang="en-US" sz="2400" dirty="0">
                <a:latin typeface="Gill Sans MT" panose="020B0502020104020203" pitchFamily="34" charset="0"/>
              </a:rPr>
              <a:t>4.	Personal data assistant </a:t>
            </a:r>
          </a:p>
          <a:p>
            <a:pPr marL="342900" indent="-342900" eaLnBrk="1" hangingPunct="1">
              <a:buFont typeface="Wingdings" panose="05000000000000000000" pitchFamily="2" charset="2"/>
              <a:buChar char="§"/>
              <a:defRPr/>
            </a:pPr>
            <a:r>
              <a:rPr lang="en-US" altLang="en-US" sz="2400" dirty="0">
                <a:latin typeface="Gill Sans MT" panose="020B0502020104020203" pitchFamily="34" charset="0"/>
              </a:rPr>
              <a:t>Also known as “Braille note takers,” personal data assistants are small, portable devices that can be used with Braille or typewriter keywords. </a:t>
            </a:r>
          </a:p>
        </p:txBody>
      </p:sp>
      <p:sp>
        <p:nvSpPr>
          <p:cNvPr id="8196" name="Date Placeholder 5">
            <a:extLst>
              <a:ext uri="{FF2B5EF4-FFF2-40B4-BE49-F238E27FC236}">
                <a16:creationId xmlns:a16="http://schemas.microsoft.com/office/drawing/2014/main" id="{F05C1E46-2662-E5B9-2CBB-7ABDB34B97F7}"/>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1AE207EE-A00E-444D-8A76-92D443566BEB}" type="datetime1">
              <a:rPr lang="en-GB" altLang="en-US" b="1" smtClean="0">
                <a:solidFill>
                  <a:schemeClr val="tx2"/>
                </a:solidFill>
              </a:rPr>
              <a:pPr fontAlgn="base">
                <a:spcBef>
                  <a:spcPct val="0"/>
                </a:spcBef>
                <a:spcAft>
                  <a:spcPct val="0"/>
                </a:spcAft>
              </a:pPr>
              <a:t>05/11/2022</a:t>
            </a:fld>
            <a:endParaRPr lang="en-GB" altLang="en-US" b="1" dirty="0">
              <a:solidFill>
                <a:schemeClr val="tx2"/>
              </a:solidFill>
            </a:endParaRPr>
          </a:p>
        </p:txBody>
      </p:sp>
      <p:sp>
        <p:nvSpPr>
          <p:cNvPr id="8197" name="Footer Placeholder 6">
            <a:extLst>
              <a:ext uri="{FF2B5EF4-FFF2-40B4-BE49-F238E27FC236}">
                <a16:creationId xmlns:a16="http://schemas.microsoft.com/office/drawing/2014/main" id="{2C895ACD-BE7D-B5CB-2D43-883819EDCBDC}"/>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base">
              <a:spcBef>
                <a:spcPct val="0"/>
              </a:spcBef>
              <a:spcAft>
                <a:spcPct val="0"/>
              </a:spcAft>
            </a:pPr>
            <a:r>
              <a:rPr lang="en-US" altLang="en-US" sz="1400" b="1">
                <a:solidFill>
                  <a:schemeClr val="tx2"/>
                </a:solidFill>
              </a:rPr>
              <a:t>Teaching Learners with Visual Difficulties </a:t>
            </a:r>
            <a:endParaRPr lang="en-GB" altLang="en-US" sz="1400" b="1">
              <a:solidFill>
                <a:schemeClr val="tx2"/>
              </a:solidFill>
            </a:endParaRPr>
          </a:p>
        </p:txBody>
      </p:sp>
      <p:sp>
        <p:nvSpPr>
          <p:cNvPr id="8198" name="Slide Number Placeholder 8">
            <a:extLst>
              <a:ext uri="{FF2B5EF4-FFF2-40B4-BE49-F238E27FC236}">
                <a16:creationId xmlns:a16="http://schemas.microsoft.com/office/drawing/2014/main" id="{845C2400-E15A-DF77-6FCE-4198F115241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fld id="{30519125-B3C8-4EE5-98BE-87E713352482}" type="slidenum">
              <a:rPr lang="en-GB" altLang="en-US" smtClean="0">
                <a:solidFill>
                  <a:schemeClr val="tx2"/>
                </a:solidFill>
              </a:rPr>
              <a:pPr/>
              <a:t>18</a:t>
            </a:fld>
            <a:endParaRPr lang="en-GB" altLang="en-US">
              <a:solidFill>
                <a:schemeClr val="tx2"/>
              </a:solidFill>
            </a:endParaRPr>
          </a:p>
        </p:txBody>
      </p:sp>
      <p:sp>
        <p:nvSpPr>
          <p:cNvPr id="6152" name="TextBox 1">
            <a:extLst>
              <a:ext uri="{FF2B5EF4-FFF2-40B4-BE49-F238E27FC236}">
                <a16:creationId xmlns:a16="http://schemas.microsoft.com/office/drawing/2014/main" id="{428BF2AB-4E3E-B416-A5B2-30504807ABA3}"/>
              </a:ext>
            </a:extLst>
          </p:cNvPr>
          <p:cNvSpPr txBox="1">
            <a:spLocks noChangeArrowheads="1"/>
          </p:cNvSpPr>
          <p:nvPr/>
        </p:nvSpPr>
        <p:spPr bwMode="auto">
          <a:xfrm>
            <a:off x="1928813" y="1495425"/>
            <a:ext cx="8886825" cy="523875"/>
          </a:xfrm>
          <a:prstGeom prst="rect">
            <a:avLst/>
          </a:prstGeom>
          <a:solidFill>
            <a:schemeClr val="accent3">
              <a:lumMod val="40000"/>
              <a:lumOff val="60000"/>
            </a:schemeClr>
          </a:solidFill>
          <a:ln>
            <a:noFill/>
          </a:ln>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auto">
              <a:buFont typeface="Arial"/>
              <a:buNone/>
              <a:defRPr/>
            </a:pPr>
            <a:r>
              <a:rPr lang="en-US" sz="2800" b="1" dirty="0">
                <a:solidFill>
                  <a:srgbClr val="7030A0"/>
                </a:solidFill>
                <a:latin typeface="Gill Sans MT" panose="020B0502020104020203" pitchFamily="34" charset="0"/>
                <a:ea typeface="Droid Serif"/>
                <a:cs typeface="Droid Serif"/>
              </a:rPr>
              <a:t>Topic 2.2: Audio Assistive Resources </a:t>
            </a:r>
          </a:p>
        </p:txBody>
      </p:sp>
      <p:pic>
        <p:nvPicPr>
          <p:cNvPr id="8200" name="Picture 5">
            <a:extLst>
              <a:ext uri="{FF2B5EF4-FFF2-40B4-BE49-F238E27FC236}">
                <a16:creationId xmlns:a16="http://schemas.microsoft.com/office/drawing/2014/main" id="{C5983D7B-4178-AD17-E94D-4D30D9683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193675"/>
            <a:ext cx="2362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 descr="SURVEY: Access to Inclusive Education during COVID19 -">
            <a:extLst>
              <a:ext uri="{FF2B5EF4-FFF2-40B4-BE49-F238E27FC236}">
                <a16:creationId xmlns:a16="http://schemas.microsoft.com/office/drawing/2014/main" id="{53134A6F-1435-575E-A386-1BF9853564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6203"/>
          <a:stretch>
            <a:fillRect/>
          </a:stretch>
        </p:blipFill>
        <p:spPr bwMode="auto">
          <a:xfrm>
            <a:off x="5438775" y="231775"/>
            <a:ext cx="18669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
            <a:extLst>
              <a:ext uri="{FF2B5EF4-FFF2-40B4-BE49-F238E27FC236}">
                <a16:creationId xmlns:a16="http://schemas.microsoft.com/office/drawing/2014/main" id="{3E11A46E-4FC6-F52E-BFEA-631F65A476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7" t="13245" r="61972" b="15231"/>
          <a:stretch>
            <a:fillRect/>
          </a:stretch>
        </p:blipFill>
        <p:spPr bwMode="auto">
          <a:xfrm>
            <a:off x="9399588" y="279400"/>
            <a:ext cx="24161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189;p25">
            <a:extLst>
              <a:ext uri="{FF2B5EF4-FFF2-40B4-BE49-F238E27FC236}">
                <a16:creationId xmlns:a16="http://schemas.microsoft.com/office/drawing/2014/main" id="{4D5F8884-A412-FE4B-C5C7-464F5FE268D0}"/>
              </a:ext>
            </a:extLst>
          </p:cNvPr>
          <p:cNvPicPr preferRelativeResize="0"/>
          <p:nvPr/>
        </p:nvPicPr>
        <p:blipFill rotWithShape="1">
          <a:blip r:embed="rId5">
            <a:alphaModFix/>
          </a:blip>
          <a:srcRect/>
          <a:stretch/>
        </p:blipFill>
        <p:spPr>
          <a:xfrm>
            <a:off x="8995577" y="4474971"/>
            <a:ext cx="2154802" cy="1543178"/>
          </a:xfrm>
          <a:prstGeom prst="rect">
            <a:avLst/>
          </a:prstGeom>
          <a:noFill/>
          <a:ln>
            <a:noFill/>
          </a:ln>
        </p:spPr>
      </p:pic>
      <p:pic>
        <p:nvPicPr>
          <p:cNvPr id="2" name="Picture 1">
            <a:extLst>
              <a:ext uri="{FF2B5EF4-FFF2-40B4-BE49-F238E27FC236}">
                <a16:creationId xmlns:a16="http://schemas.microsoft.com/office/drawing/2014/main" id="{4978AA2C-FC9A-22BB-7E6E-DE2BF37F48ED}"/>
              </a:ext>
            </a:extLst>
          </p:cNvPr>
          <p:cNvPicPr>
            <a:picLocks noChangeAspect="1"/>
          </p:cNvPicPr>
          <p:nvPr/>
        </p:nvPicPr>
        <p:blipFill>
          <a:blip r:embed="rId6"/>
          <a:stretch>
            <a:fillRect/>
          </a:stretch>
        </p:blipFill>
        <p:spPr>
          <a:xfrm>
            <a:off x="8672513" y="2043906"/>
            <a:ext cx="2143125" cy="2143125"/>
          </a:xfrm>
          <a:prstGeom prst="rect">
            <a:avLst/>
          </a:prstGeom>
        </p:spPr>
      </p:pic>
    </p:spTree>
    <p:extLst>
      <p:ext uri="{BB962C8B-B14F-4D97-AF65-F5344CB8AC3E}">
        <p14:creationId xmlns:p14="http://schemas.microsoft.com/office/powerpoint/2010/main" val="3323585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7">
            <a:extLst>
              <a:ext uri="{FF2B5EF4-FFF2-40B4-BE49-F238E27FC236}">
                <a16:creationId xmlns:a16="http://schemas.microsoft.com/office/drawing/2014/main" id="{252D61DE-69AB-656B-0E18-722385604A96}"/>
              </a:ext>
            </a:extLst>
          </p:cNvPr>
          <p:cNvSpPr txBox="1">
            <a:spLocks/>
          </p:cNvSpPr>
          <p:nvPr/>
        </p:nvSpPr>
        <p:spPr>
          <a:xfrm>
            <a:off x="0" y="6357938"/>
            <a:ext cx="12192000" cy="500062"/>
          </a:xfrm>
          <a:prstGeom prst="rect">
            <a:avLst/>
          </a:prstGeom>
          <a:solidFill>
            <a:schemeClr val="accent3">
              <a:lumMod val="40000"/>
              <a:lumOff val="60000"/>
            </a:schemeClr>
          </a:solidFill>
          <a:effectLst/>
        </p:spPr>
        <p:txBody>
          <a:bodyPr anchor="b"/>
          <a:lstStyle>
            <a:lvl1pPr algn="ctr" defTabSz="457200" rtl="0" eaLnBrk="1" latinLnBrk="0" hangingPunct="1">
              <a:spcBef>
                <a:spcPct val="0"/>
              </a:spcBef>
              <a:buNone/>
              <a:defRPr sz="4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defRPr/>
            </a:pPr>
            <a:r>
              <a:rPr lang="en-GB" sz="2400" b="1" dirty="0">
                <a:effectLst>
                  <a:outerShdw blurRad="38100" dist="38100" dir="2700000" algn="tl">
                    <a:srgbClr val="000000">
                      <a:alpha val="43137"/>
                    </a:srgbClr>
                  </a:outerShdw>
                </a:effectLst>
              </a:rPr>
              <a:t> </a:t>
            </a:r>
            <a:r>
              <a:rPr lang="en-GB" sz="2400" dirty="0">
                <a:effectLst>
                  <a:outerShdw blurRad="38100" dist="38100" dir="2700000" algn="tl">
                    <a:srgbClr val="000000">
                      <a:alpha val="43137"/>
                    </a:srgbClr>
                  </a:outerShdw>
                </a:effectLst>
              </a:rPr>
              <a:t> </a:t>
            </a:r>
            <a:endParaRPr lang="nl-BE" sz="2400" dirty="0"/>
          </a:p>
        </p:txBody>
      </p:sp>
      <p:sp>
        <p:nvSpPr>
          <p:cNvPr id="6147" name="Rectangle 4">
            <a:extLst>
              <a:ext uri="{FF2B5EF4-FFF2-40B4-BE49-F238E27FC236}">
                <a16:creationId xmlns:a16="http://schemas.microsoft.com/office/drawing/2014/main" id="{50D65EF2-0778-9913-C2A5-B860297BAFBC}"/>
              </a:ext>
            </a:extLst>
          </p:cNvPr>
          <p:cNvSpPr>
            <a:spLocks noChangeArrowheads="1"/>
          </p:cNvSpPr>
          <p:nvPr/>
        </p:nvSpPr>
        <p:spPr bwMode="auto">
          <a:xfrm>
            <a:off x="270344" y="2019300"/>
            <a:ext cx="7883055" cy="3785652"/>
          </a:xfrm>
          <a:prstGeom prst="rect">
            <a:avLst/>
          </a:prstGeom>
          <a:noFill/>
          <a:ln>
            <a:noFill/>
          </a:ln>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defRPr/>
            </a:pPr>
            <a:r>
              <a:rPr lang="en-US" altLang="en-US" sz="2400" dirty="0">
                <a:latin typeface="Gill Sans MT" panose="020B0502020104020203" pitchFamily="34" charset="0"/>
              </a:rPr>
              <a:t>5.	Screen readers </a:t>
            </a:r>
          </a:p>
          <a:p>
            <a:pPr eaLnBrk="1" hangingPunct="1">
              <a:defRPr/>
            </a:pPr>
            <a:r>
              <a:rPr lang="en-US" altLang="en-US" sz="2400" dirty="0">
                <a:latin typeface="Gill Sans MT" panose="020B0502020104020203" pitchFamily="34" charset="0"/>
              </a:rPr>
              <a:t>Screen Readers are software programs that interface with the computer’s operating system and provides the user full control over reading and interacting with their computer (e.g. using a navigation menu, highlighting text, using a spell checker, etc.).  Example: Job Access with Speech (JAWS) </a:t>
            </a:r>
          </a:p>
          <a:p>
            <a:pPr eaLnBrk="1" hangingPunct="1">
              <a:defRPr/>
            </a:pPr>
            <a:r>
              <a:rPr lang="en-US" altLang="en-US" sz="2400" dirty="0">
                <a:latin typeface="Gill Sans MT" panose="020B0502020104020203" pitchFamily="34" charset="0"/>
              </a:rPr>
              <a:t>It is arguably the most widely used screen-reading program. </a:t>
            </a:r>
          </a:p>
          <a:p>
            <a:pPr eaLnBrk="1" hangingPunct="1">
              <a:defRPr/>
            </a:pPr>
            <a:r>
              <a:rPr lang="en-US" altLang="en-US" sz="2400" dirty="0">
                <a:latin typeface="Gill Sans MT" panose="020B0502020104020203" pitchFamily="34" charset="0"/>
              </a:rPr>
              <a:t>7.	Screen magnification </a:t>
            </a:r>
          </a:p>
          <a:p>
            <a:pPr eaLnBrk="1" hangingPunct="1">
              <a:defRPr/>
            </a:pPr>
            <a:r>
              <a:rPr lang="en-US" altLang="en-US" sz="2400" dirty="0">
                <a:latin typeface="Gill Sans MT" panose="020B0502020104020203" pitchFamily="34" charset="0"/>
              </a:rPr>
              <a:t>Screen Magnification Systems allow the user to enlarge the graphic, media, and text on a computer screen. </a:t>
            </a:r>
          </a:p>
        </p:txBody>
      </p:sp>
      <p:sp>
        <p:nvSpPr>
          <p:cNvPr id="8196" name="Date Placeholder 5">
            <a:extLst>
              <a:ext uri="{FF2B5EF4-FFF2-40B4-BE49-F238E27FC236}">
                <a16:creationId xmlns:a16="http://schemas.microsoft.com/office/drawing/2014/main" id="{F05C1E46-2662-E5B9-2CBB-7ABDB34B97F7}"/>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1AE207EE-A00E-444D-8A76-92D443566BEB}" type="datetime1">
              <a:rPr lang="en-GB" altLang="en-US" b="1" smtClean="0">
                <a:solidFill>
                  <a:schemeClr val="tx2"/>
                </a:solidFill>
              </a:rPr>
              <a:pPr fontAlgn="base">
                <a:spcBef>
                  <a:spcPct val="0"/>
                </a:spcBef>
                <a:spcAft>
                  <a:spcPct val="0"/>
                </a:spcAft>
              </a:pPr>
              <a:t>05/11/2022</a:t>
            </a:fld>
            <a:endParaRPr lang="en-GB" altLang="en-US" b="1" dirty="0">
              <a:solidFill>
                <a:schemeClr val="tx2"/>
              </a:solidFill>
            </a:endParaRPr>
          </a:p>
        </p:txBody>
      </p:sp>
      <p:sp>
        <p:nvSpPr>
          <p:cNvPr id="8197" name="Footer Placeholder 6">
            <a:extLst>
              <a:ext uri="{FF2B5EF4-FFF2-40B4-BE49-F238E27FC236}">
                <a16:creationId xmlns:a16="http://schemas.microsoft.com/office/drawing/2014/main" id="{2C895ACD-BE7D-B5CB-2D43-883819EDCBDC}"/>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base">
              <a:spcBef>
                <a:spcPct val="0"/>
              </a:spcBef>
              <a:spcAft>
                <a:spcPct val="0"/>
              </a:spcAft>
            </a:pPr>
            <a:r>
              <a:rPr lang="en-US" altLang="en-US" sz="1400" b="1">
                <a:solidFill>
                  <a:schemeClr val="tx2"/>
                </a:solidFill>
              </a:rPr>
              <a:t>Teaching Learners with Visual Difficulties </a:t>
            </a:r>
            <a:endParaRPr lang="en-GB" altLang="en-US" sz="1400" b="1">
              <a:solidFill>
                <a:schemeClr val="tx2"/>
              </a:solidFill>
            </a:endParaRPr>
          </a:p>
        </p:txBody>
      </p:sp>
      <p:sp>
        <p:nvSpPr>
          <p:cNvPr id="8198" name="Slide Number Placeholder 8">
            <a:extLst>
              <a:ext uri="{FF2B5EF4-FFF2-40B4-BE49-F238E27FC236}">
                <a16:creationId xmlns:a16="http://schemas.microsoft.com/office/drawing/2014/main" id="{845C2400-E15A-DF77-6FCE-4198F115241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fld id="{30519125-B3C8-4EE5-98BE-87E713352482}" type="slidenum">
              <a:rPr lang="en-GB" altLang="en-US" smtClean="0">
                <a:solidFill>
                  <a:schemeClr val="tx2"/>
                </a:solidFill>
              </a:rPr>
              <a:pPr/>
              <a:t>19</a:t>
            </a:fld>
            <a:endParaRPr lang="en-GB" altLang="en-US">
              <a:solidFill>
                <a:schemeClr val="tx2"/>
              </a:solidFill>
            </a:endParaRPr>
          </a:p>
        </p:txBody>
      </p:sp>
      <p:sp>
        <p:nvSpPr>
          <p:cNvPr id="6152" name="TextBox 1">
            <a:extLst>
              <a:ext uri="{FF2B5EF4-FFF2-40B4-BE49-F238E27FC236}">
                <a16:creationId xmlns:a16="http://schemas.microsoft.com/office/drawing/2014/main" id="{428BF2AB-4E3E-B416-A5B2-30504807ABA3}"/>
              </a:ext>
            </a:extLst>
          </p:cNvPr>
          <p:cNvSpPr txBox="1">
            <a:spLocks noChangeArrowheads="1"/>
          </p:cNvSpPr>
          <p:nvPr/>
        </p:nvSpPr>
        <p:spPr bwMode="auto">
          <a:xfrm>
            <a:off x="1928813" y="1495425"/>
            <a:ext cx="8886825" cy="523875"/>
          </a:xfrm>
          <a:prstGeom prst="rect">
            <a:avLst/>
          </a:prstGeom>
          <a:solidFill>
            <a:schemeClr val="accent3">
              <a:lumMod val="40000"/>
              <a:lumOff val="60000"/>
            </a:schemeClr>
          </a:solidFill>
          <a:ln>
            <a:noFill/>
          </a:ln>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auto">
              <a:buFont typeface="Arial"/>
              <a:buNone/>
              <a:defRPr/>
            </a:pPr>
            <a:r>
              <a:rPr lang="en-US" sz="2800" b="1" dirty="0">
                <a:solidFill>
                  <a:srgbClr val="7030A0"/>
                </a:solidFill>
                <a:latin typeface="Gill Sans MT" panose="020B0502020104020203" pitchFamily="34" charset="0"/>
                <a:ea typeface="Droid Serif"/>
                <a:cs typeface="Droid Serif"/>
              </a:rPr>
              <a:t>Topic 2.2: Audio Assistive Resources </a:t>
            </a:r>
          </a:p>
        </p:txBody>
      </p:sp>
      <p:pic>
        <p:nvPicPr>
          <p:cNvPr id="8200" name="Picture 5">
            <a:extLst>
              <a:ext uri="{FF2B5EF4-FFF2-40B4-BE49-F238E27FC236}">
                <a16:creationId xmlns:a16="http://schemas.microsoft.com/office/drawing/2014/main" id="{C5983D7B-4178-AD17-E94D-4D30D9683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193675"/>
            <a:ext cx="2362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 descr="SURVEY: Access to Inclusive Education during COVID19 -">
            <a:extLst>
              <a:ext uri="{FF2B5EF4-FFF2-40B4-BE49-F238E27FC236}">
                <a16:creationId xmlns:a16="http://schemas.microsoft.com/office/drawing/2014/main" id="{53134A6F-1435-575E-A386-1BF9853564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6203"/>
          <a:stretch>
            <a:fillRect/>
          </a:stretch>
        </p:blipFill>
        <p:spPr bwMode="auto">
          <a:xfrm>
            <a:off x="5438775" y="231775"/>
            <a:ext cx="18669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
            <a:extLst>
              <a:ext uri="{FF2B5EF4-FFF2-40B4-BE49-F238E27FC236}">
                <a16:creationId xmlns:a16="http://schemas.microsoft.com/office/drawing/2014/main" id="{3E11A46E-4FC6-F52E-BFEA-631F65A476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7" t="13245" r="61972" b="15231"/>
          <a:stretch>
            <a:fillRect/>
          </a:stretch>
        </p:blipFill>
        <p:spPr bwMode="auto">
          <a:xfrm>
            <a:off x="9399588" y="279400"/>
            <a:ext cx="24161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FEC7CCB0-C4E1-C17E-BAC6-1D8F8212185A}"/>
              </a:ext>
            </a:extLst>
          </p:cNvPr>
          <p:cNvPicPr>
            <a:picLocks noChangeAspect="1"/>
          </p:cNvPicPr>
          <p:nvPr/>
        </p:nvPicPr>
        <p:blipFill>
          <a:blip r:embed="rId5"/>
          <a:stretch>
            <a:fillRect/>
          </a:stretch>
        </p:blipFill>
        <p:spPr>
          <a:xfrm>
            <a:off x="9196430" y="2572286"/>
            <a:ext cx="2157370" cy="1549492"/>
          </a:xfrm>
          <a:prstGeom prst="rect">
            <a:avLst/>
          </a:prstGeom>
        </p:spPr>
      </p:pic>
      <p:pic>
        <p:nvPicPr>
          <p:cNvPr id="5" name="Picture 4">
            <a:extLst>
              <a:ext uri="{FF2B5EF4-FFF2-40B4-BE49-F238E27FC236}">
                <a16:creationId xmlns:a16="http://schemas.microsoft.com/office/drawing/2014/main" id="{9B53BFD4-FE4B-1199-237F-68321A530F6C}"/>
              </a:ext>
            </a:extLst>
          </p:cNvPr>
          <p:cNvPicPr>
            <a:picLocks noChangeAspect="1"/>
          </p:cNvPicPr>
          <p:nvPr/>
        </p:nvPicPr>
        <p:blipFill>
          <a:blip r:embed="rId6"/>
          <a:stretch>
            <a:fillRect/>
          </a:stretch>
        </p:blipFill>
        <p:spPr>
          <a:xfrm>
            <a:off x="8918246" y="4658714"/>
            <a:ext cx="1591194" cy="1054699"/>
          </a:xfrm>
          <a:prstGeom prst="rect">
            <a:avLst/>
          </a:prstGeom>
        </p:spPr>
      </p:pic>
    </p:spTree>
    <p:extLst>
      <p:ext uri="{BB962C8B-B14F-4D97-AF65-F5344CB8AC3E}">
        <p14:creationId xmlns:p14="http://schemas.microsoft.com/office/powerpoint/2010/main" val="3077552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7">
            <a:extLst>
              <a:ext uri="{FF2B5EF4-FFF2-40B4-BE49-F238E27FC236}">
                <a16:creationId xmlns:a16="http://schemas.microsoft.com/office/drawing/2014/main" id="{252D61DE-69AB-656B-0E18-722385604A96}"/>
              </a:ext>
            </a:extLst>
          </p:cNvPr>
          <p:cNvSpPr txBox="1">
            <a:spLocks/>
          </p:cNvSpPr>
          <p:nvPr/>
        </p:nvSpPr>
        <p:spPr>
          <a:xfrm>
            <a:off x="0" y="6357938"/>
            <a:ext cx="12192000" cy="500062"/>
          </a:xfrm>
          <a:prstGeom prst="rect">
            <a:avLst/>
          </a:prstGeom>
          <a:solidFill>
            <a:schemeClr val="accent3">
              <a:lumMod val="40000"/>
              <a:lumOff val="60000"/>
            </a:schemeClr>
          </a:solidFill>
          <a:effectLst/>
        </p:spPr>
        <p:txBody>
          <a:bodyPr anchor="b"/>
          <a:lstStyle>
            <a:lvl1pPr algn="ctr" defTabSz="457200" rtl="0" eaLnBrk="1" latinLnBrk="0" hangingPunct="1">
              <a:spcBef>
                <a:spcPct val="0"/>
              </a:spcBef>
              <a:buNone/>
              <a:defRPr sz="4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defRPr/>
            </a:pPr>
            <a:r>
              <a:rPr lang="en-GB" sz="2400" b="1" dirty="0">
                <a:effectLst>
                  <a:outerShdw blurRad="38100" dist="38100" dir="2700000" algn="tl">
                    <a:srgbClr val="000000">
                      <a:alpha val="43137"/>
                    </a:srgbClr>
                  </a:outerShdw>
                </a:effectLst>
              </a:rPr>
              <a:t> </a:t>
            </a:r>
            <a:r>
              <a:rPr lang="en-GB" sz="2400" dirty="0">
                <a:effectLst>
                  <a:outerShdw blurRad="38100" dist="38100" dir="2700000" algn="tl">
                    <a:srgbClr val="000000">
                      <a:alpha val="43137"/>
                    </a:srgbClr>
                  </a:outerShdw>
                </a:effectLst>
              </a:rPr>
              <a:t> </a:t>
            </a:r>
            <a:endParaRPr lang="nl-BE" sz="2400" dirty="0"/>
          </a:p>
        </p:txBody>
      </p:sp>
      <p:sp>
        <p:nvSpPr>
          <p:cNvPr id="6147" name="Rectangle 4">
            <a:extLst>
              <a:ext uri="{FF2B5EF4-FFF2-40B4-BE49-F238E27FC236}">
                <a16:creationId xmlns:a16="http://schemas.microsoft.com/office/drawing/2014/main" id="{50D65EF2-0778-9913-C2A5-B860297BAFBC}"/>
              </a:ext>
            </a:extLst>
          </p:cNvPr>
          <p:cNvSpPr>
            <a:spLocks noChangeArrowheads="1"/>
          </p:cNvSpPr>
          <p:nvPr/>
        </p:nvSpPr>
        <p:spPr bwMode="auto">
          <a:xfrm>
            <a:off x="830263" y="2805113"/>
            <a:ext cx="11125200" cy="2062103"/>
          </a:xfrm>
          <a:prstGeom prst="rect">
            <a:avLst/>
          </a:prstGeom>
          <a:noFill/>
          <a:ln>
            <a:noFill/>
          </a:ln>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defRPr/>
            </a:pPr>
            <a:r>
              <a:rPr lang="en-US" altLang="en-US" sz="3200" b="1" dirty="0">
                <a:latin typeface="Gill Sans MT" panose="020B0502020104020203" pitchFamily="34" charset="0"/>
              </a:rPr>
              <a:t>Unit 1 learning outcomes</a:t>
            </a:r>
          </a:p>
          <a:p>
            <a:pPr eaLnBrk="1" hangingPunct="1">
              <a:defRPr/>
            </a:pPr>
            <a:r>
              <a:rPr lang="en-US" altLang="en-US" sz="3200" dirty="0">
                <a:latin typeface="Gill Sans MT" panose="020B0502020104020203" pitchFamily="34" charset="0"/>
              </a:rPr>
              <a:t>By the end of this unit, you should be able to: </a:t>
            </a:r>
          </a:p>
          <a:p>
            <a:pPr eaLnBrk="1" hangingPunct="1">
              <a:defRPr/>
            </a:pPr>
            <a:r>
              <a:rPr lang="en-US" altLang="en-US" sz="3200" dirty="0">
                <a:latin typeface="Gill Sans MT" panose="020B0502020104020203" pitchFamily="34" charset="0"/>
              </a:rPr>
              <a:t>-	Explain background of assistive resources/resources</a:t>
            </a:r>
          </a:p>
          <a:p>
            <a:pPr eaLnBrk="1" hangingPunct="1">
              <a:defRPr/>
            </a:pPr>
            <a:r>
              <a:rPr lang="en-US" altLang="en-US" sz="3200" dirty="0">
                <a:latin typeface="Gill Sans MT" panose="020B0502020104020203" pitchFamily="34" charset="0"/>
              </a:rPr>
              <a:t>-	Justify the usage of assistive resources</a:t>
            </a:r>
          </a:p>
        </p:txBody>
      </p:sp>
      <p:sp>
        <p:nvSpPr>
          <p:cNvPr id="8196" name="Date Placeholder 5">
            <a:extLst>
              <a:ext uri="{FF2B5EF4-FFF2-40B4-BE49-F238E27FC236}">
                <a16:creationId xmlns:a16="http://schemas.microsoft.com/office/drawing/2014/main" id="{F05C1E46-2662-E5B9-2CBB-7ABDB34B97F7}"/>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1AE207EE-A00E-444D-8A76-92D443566BEB}" type="datetime1">
              <a:rPr lang="en-GB" altLang="en-US" b="1" smtClean="0">
                <a:solidFill>
                  <a:schemeClr val="tx2"/>
                </a:solidFill>
              </a:rPr>
              <a:pPr fontAlgn="base">
                <a:spcBef>
                  <a:spcPct val="0"/>
                </a:spcBef>
                <a:spcAft>
                  <a:spcPct val="0"/>
                </a:spcAft>
              </a:pPr>
              <a:t>05/11/2022</a:t>
            </a:fld>
            <a:endParaRPr lang="en-GB" altLang="en-US" b="1">
              <a:solidFill>
                <a:schemeClr val="tx2"/>
              </a:solidFill>
            </a:endParaRPr>
          </a:p>
        </p:txBody>
      </p:sp>
      <p:sp>
        <p:nvSpPr>
          <p:cNvPr id="8197" name="Footer Placeholder 6">
            <a:extLst>
              <a:ext uri="{FF2B5EF4-FFF2-40B4-BE49-F238E27FC236}">
                <a16:creationId xmlns:a16="http://schemas.microsoft.com/office/drawing/2014/main" id="{2C895ACD-BE7D-B5CB-2D43-883819EDCBDC}"/>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base">
              <a:spcBef>
                <a:spcPct val="0"/>
              </a:spcBef>
              <a:spcAft>
                <a:spcPct val="0"/>
              </a:spcAft>
            </a:pPr>
            <a:r>
              <a:rPr lang="en-US" altLang="en-US" sz="1400" b="1">
                <a:solidFill>
                  <a:schemeClr val="tx2"/>
                </a:solidFill>
              </a:rPr>
              <a:t>Teaching Learners with Visual Difficulties </a:t>
            </a:r>
            <a:endParaRPr lang="en-GB" altLang="en-US" sz="1400" b="1">
              <a:solidFill>
                <a:schemeClr val="tx2"/>
              </a:solidFill>
            </a:endParaRPr>
          </a:p>
        </p:txBody>
      </p:sp>
      <p:sp>
        <p:nvSpPr>
          <p:cNvPr id="8198" name="Slide Number Placeholder 8">
            <a:extLst>
              <a:ext uri="{FF2B5EF4-FFF2-40B4-BE49-F238E27FC236}">
                <a16:creationId xmlns:a16="http://schemas.microsoft.com/office/drawing/2014/main" id="{845C2400-E15A-DF77-6FCE-4198F115241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fld id="{30519125-B3C8-4EE5-98BE-87E713352482}" type="slidenum">
              <a:rPr lang="en-GB" altLang="en-US" smtClean="0">
                <a:solidFill>
                  <a:schemeClr val="tx2"/>
                </a:solidFill>
              </a:rPr>
              <a:pPr/>
              <a:t>2</a:t>
            </a:fld>
            <a:endParaRPr lang="en-GB" altLang="en-US">
              <a:solidFill>
                <a:schemeClr val="tx2"/>
              </a:solidFill>
            </a:endParaRPr>
          </a:p>
        </p:txBody>
      </p:sp>
      <p:sp>
        <p:nvSpPr>
          <p:cNvPr id="6152" name="TextBox 1">
            <a:extLst>
              <a:ext uri="{FF2B5EF4-FFF2-40B4-BE49-F238E27FC236}">
                <a16:creationId xmlns:a16="http://schemas.microsoft.com/office/drawing/2014/main" id="{428BF2AB-4E3E-B416-A5B2-30504807ABA3}"/>
              </a:ext>
            </a:extLst>
          </p:cNvPr>
          <p:cNvSpPr txBox="1">
            <a:spLocks noChangeArrowheads="1"/>
          </p:cNvSpPr>
          <p:nvPr/>
        </p:nvSpPr>
        <p:spPr bwMode="auto">
          <a:xfrm>
            <a:off x="1928813" y="1495425"/>
            <a:ext cx="8886825" cy="523875"/>
          </a:xfrm>
          <a:prstGeom prst="rect">
            <a:avLst/>
          </a:prstGeom>
          <a:solidFill>
            <a:schemeClr val="accent3">
              <a:lumMod val="40000"/>
              <a:lumOff val="60000"/>
            </a:schemeClr>
          </a:solidFill>
          <a:ln>
            <a:noFill/>
          </a:ln>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auto">
              <a:buFont typeface="Arial"/>
              <a:buNone/>
              <a:defRPr/>
            </a:pPr>
            <a:r>
              <a:rPr lang="en-US" sz="2800" b="1" dirty="0">
                <a:solidFill>
                  <a:srgbClr val="7030A0"/>
                </a:solidFill>
                <a:latin typeface="Gill Sans MT" panose="020B0502020104020203" pitchFamily="34" charset="0"/>
                <a:ea typeface="Droid Serif"/>
                <a:cs typeface="Droid Serif"/>
              </a:rPr>
              <a:t>Unit 1: Introduction to assistive resources</a:t>
            </a:r>
          </a:p>
        </p:txBody>
      </p:sp>
      <p:pic>
        <p:nvPicPr>
          <p:cNvPr id="8200" name="Picture 5">
            <a:extLst>
              <a:ext uri="{FF2B5EF4-FFF2-40B4-BE49-F238E27FC236}">
                <a16:creationId xmlns:a16="http://schemas.microsoft.com/office/drawing/2014/main" id="{C5983D7B-4178-AD17-E94D-4D30D9683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193675"/>
            <a:ext cx="2362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 descr="SURVEY: Access to Inclusive Education during COVID19 -">
            <a:extLst>
              <a:ext uri="{FF2B5EF4-FFF2-40B4-BE49-F238E27FC236}">
                <a16:creationId xmlns:a16="http://schemas.microsoft.com/office/drawing/2014/main" id="{53134A6F-1435-575E-A386-1BF9853564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6203"/>
          <a:stretch>
            <a:fillRect/>
          </a:stretch>
        </p:blipFill>
        <p:spPr bwMode="auto">
          <a:xfrm>
            <a:off x="5438775" y="231775"/>
            <a:ext cx="18669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
            <a:extLst>
              <a:ext uri="{FF2B5EF4-FFF2-40B4-BE49-F238E27FC236}">
                <a16:creationId xmlns:a16="http://schemas.microsoft.com/office/drawing/2014/main" id="{3E11A46E-4FC6-F52E-BFEA-631F65A476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7" t="13245" r="61972" b="15231"/>
          <a:stretch>
            <a:fillRect/>
          </a:stretch>
        </p:blipFill>
        <p:spPr bwMode="auto">
          <a:xfrm>
            <a:off x="9399588" y="279400"/>
            <a:ext cx="24161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7">
            <a:extLst>
              <a:ext uri="{FF2B5EF4-FFF2-40B4-BE49-F238E27FC236}">
                <a16:creationId xmlns:a16="http://schemas.microsoft.com/office/drawing/2014/main" id="{252D61DE-69AB-656B-0E18-722385604A96}"/>
              </a:ext>
            </a:extLst>
          </p:cNvPr>
          <p:cNvSpPr txBox="1">
            <a:spLocks/>
          </p:cNvSpPr>
          <p:nvPr/>
        </p:nvSpPr>
        <p:spPr>
          <a:xfrm>
            <a:off x="0" y="6357938"/>
            <a:ext cx="12192000" cy="500062"/>
          </a:xfrm>
          <a:prstGeom prst="rect">
            <a:avLst/>
          </a:prstGeom>
          <a:solidFill>
            <a:schemeClr val="accent3">
              <a:lumMod val="40000"/>
              <a:lumOff val="60000"/>
            </a:schemeClr>
          </a:solidFill>
          <a:effectLst/>
        </p:spPr>
        <p:txBody>
          <a:bodyPr anchor="b"/>
          <a:lstStyle>
            <a:lvl1pPr algn="ctr" defTabSz="457200" rtl="0" eaLnBrk="1" latinLnBrk="0" hangingPunct="1">
              <a:spcBef>
                <a:spcPct val="0"/>
              </a:spcBef>
              <a:buNone/>
              <a:defRPr sz="4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defRPr/>
            </a:pPr>
            <a:r>
              <a:rPr lang="en-GB" sz="2400" b="1" dirty="0">
                <a:effectLst>
                  <a:outerShdw blurRad="38100" dist="38100" dir="2700000" algn="tl">
                    <a:srgbClr val="000000">
                      <a:alpha val="43137"/>
                    </a:srgbClr>
                  </a:outerShdw>
                </a:effectLst>
              </a:rPr>
              <a:t> </a:t>
            </a:r>
            <a:r>
              <a:rPr lang="en-GB" sz="2400" dirty="0">
                <a:effectLst>
                  <a:outerShdw blurRad="38100" dist="38100" dir="2700000" algn="tl">
                    <a:srgbClr val="000000">
                      <a:alpha val="43137"/>
                    </a:srgbClr>
                  </a:outerShdw>
                </a:effectLst>
              </a:rPr>
              <a:t> </a:t>
            </a:r>
            <a:endParaRPr lang="nl-BE" sz="2400" dirty="0"/>
          </a:p>
        </p:txBody>
      </p:sp>
      <p:sp>
        <p:nvSpPr>
          <p:cNvPr id="6147" name="Rectangle 4">
            <a:extLst>
              <a:ext uri="{FF2B5EF4-FFF2-40B4-BE49-F238E27FC236}">
                <a16:creationId xmlns:a16="http://schemas.microsoft.com/office/drawing/2014/main" id="{50D65EF2-0778-9913-C2A5-B860297BAFBC}"/>
              </a:ext>
            </a:extLst>
          </p:cNvPr>
          <p:cNvSpPr>
            <a:spLocks noChangeArrowheads="1"/>
          </p:cNvSpPr>
          <p:nvPr/>
        </p:nvSpPr>
        <p:spPr bwMode="auto">
          <a:xfrm>
            <a:off x="270344" y="2019300"/>
            <a:ext cx="7883055" cy="4154984"/>
          </a:xfrm>
          <a:prstGeom prst="rect">
            <a:avLst/>
          </a:prstGeom>
          <a:noFill/>
          <a:ln>
            <a:noFill/>
          </a:ln>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defRPr/>
            </a:pPr>
            <a:r>
              <a:rPr lang="en-US" altLang="en-US" sz="2400" dirty="0">
                <a:latin typeface="Gill Sans MT" panose="020B0502020104020203" pitchFamily="34" charset="0"/>
              </a:rPr>
              <a:t>8.	Video magnifiers/CCTV</a:t>
            </a:r>
          </a:p>
          <a:p>
            <a:pPr eaLnBrk="1" hangingPunct="1">
              <a:defRPr/>
            </a:pPr>
            <a:r>
              <a:rPr lang="en-US" altLang="en-US" sz="2400" dirty="0">
                <a:latin typeface="Gill Sans MT" panose="020B0502020104020203" pitchFamily="34" charset="0"/>
              </a:rPr>
              <a:t>Also known as a closed-circuit television system, video magnifiers use stand-alone cameras to project magnified images onto a television screen, computer monitor, or video monitor.</a:t>
            </a:r>
          </a:p>
          <a:p>
            <a:pPr eaLnBrk="1" hangingPunct="1">
              <a:defRPr/>
            </a:pPr>
            <a:r>
              <a:rPr lang="en-US" altLang="en-US" sz="2400" dirty="0">
                <a:latin typeface="Gill Sans MT" panose="020B0502020104020203" pitchFamily="34" charset="0"/>
              </a:rPr>
              <a:t>9.	Large-print key board</a:t>
            </a:r>
          </a:p>
          <a:p>
            <a:pPr eaLnBrk="1" hangingPunct="1">
              <a:defRPr/>
            </a:pPr>
            <a:r>
              <a:rPr lang="en-US" altLang="en-US" sz="2400" dirty="0">
                <a:latin typeface="Gill Sans MT" panose="020B0502020104020203" pitchFamily="34" charset="0"/>
              </a:rPr>
              <a:t>Large-Print Keyboards are key boards with larger keys and color displays that are easier to see.</a:t>
            </a:r>
          </a:p>
          <a:p>
            <a:pPr eaLnBrk="1" hangingPunct="1">
              <a:defRPr/>
            </a:pPr>
            <a:r>
              <a:rPr lang="en-US" altLang="en-US" sz="2400" dirty="0">
                <a:latin typeface="Gill Sans MT" panose="020B0502020104020203" pitchFamily="34" charset="0"/>
              </a:rPr>
              <a:t>10.	Text to speech software </a:t>
            </a:r>
          </a:p>
          <a:p>
            <a:pPr eaLnBrk="1" hangingPunct="1">
              <a:defRPr/>
            </a:pPr>
            <a:r>
              <a:rPr lang="en-US" altLang="en-US" sz="2400" dirty="0">
                <a:latin typeface="Gill Sans MT" panose="020B0502020104020203" pitchFamily="34" charset="0"/>
              </a:rPr>
              <a:t>Text-to-speech software turns electronic text into audible speech for low vision or blind users</a:t>
            </a:r>
          </a:p>
        </p:txBody>
      </p:sp>
      <p:sp>
        <p:nvSpPr>
          <p:cNvPr id="8196" name="Date Placeholder 5">
            <a:extLst>
              <a:ext uri="{FF2B5EF4-FFF2-40B4-BE49-F238E27FC236}">
                <a16:creationId xmlns:a16="http://schemas.microsoft.com/office/drawing/2014/main" id="{F05C1E46-2662-E5B9-2CBB-7ABDB34B97F7}"/>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1AE207EE-A00E-444D-8A76-92D443566BEB}" type="datetime1">
              <a:rPr lang="en-GB" altLang="en-US" b="1" smtClean="0">
                <a:solidFill>
                  <a:schemeClr val="tx2"/>
                </a:solidFill>
              </a:rPr>
              <a:pPr fontAlgn="base">
                <a:spcBef>
                  <a:spcPct val="0"/>
                </a:spcBef>
                <a:spcAft>
                  <a:spcPct val="0"/>
                </a:spcAft>
              </a:pPr>
              <a:t>05/11/2022</a:t>
            </a:fld>
            <a:endParaRPr lang="en-GB" altLang="en-US" b="1" dirty="0">
              <a:solidFill>
                <a:schemeClr val="tx2"/>
              </a:solidFill>
            </a:endParaRPr>
          </a:p>
        </p:txBody>
      </p:sp>
      <p:sp>
        <p:nvSpPr>
          <p:cNvPr id="8197" name="Footer Placeholder 6">
            <a:extLst>
              <a:ext uri="{FF2B5EF4-FFF2-40B4-BE49-F238E27FC236}">
                <a16:creationId xmlns:a16="http://schemas.microsoft.com/office/drawing/2014/main" id="{2C895ACD-BE7D-B5CB-2D43-883819EDCBDC}"/>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base">
              <a:spcBef>
                <a:spcPct val="0"/>
              </a:spcBef>
              <a:spcAft>
                <a:spcPct val="0"/>
              </a:spcAft>
            </a:pPr>
            <a:r>
              <a:rPr lang="en-US" altLang="en-US" sz="1400" b="1">
                <a:solidFill>
                  <a:schemeClr val="tx2"/>
                </a:solidFill>
              </a:rPr>
              <a:t>Teaching Learners with Visual Difficulties </a:t>
            </a:r>
            <a:endParaRPr lang="en-GB" altLang="en-US" sz="1400" b="1">
              <a:solidFill>
                <a:schemeClr val="tx2"/>
              </a:solidFill>
            </a:endParaRPr>
          </a:p>
        </p:txBody>
      </p:sp>
      <p:sp>
        <p:nvSpPr>
          <p:cNvPr id="8198" name="Slide Number Placeholder 8">
            <a:extLst>
              <a:ext uri="{FF2B5EF4-FFF2-40B4-BE49-F238E27FC236}">
                <a16:creationId xmlns:a16="http://schemas.microsoft.com/office/drawing/2014/main" id="{845C2400-E15A-DF77-6FCE-4198F115241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fld id="{30519125-B3C8-4EE5-98BE-87E713352482}" type="slidenum">
              <a:rPr lang="en-GB" altLang="en-US" smtClean="0">
                <a:solidFill>
                  <a:schemeClr val="tx2"/>
                </a:solidFill>
              </a:rPr>
              <a:pPr/>
              <a:t>20</a:t>
            </a:fld>
            <a:endParaRPr lang="en-GB" altLang="en-US">
              <a:solidFill>
                <a:schemeClr val="tx2"/>
              </a:solidFill>
            </a:endParaRPr>
          </a:p>
        </p:txBody>
      </p:sp>
      <p:sp>
        <p:nvSpPr>
          <p:cNvPr id="6152" name="TextBox 1">
            <a:extLst>
              <a:ext uri="{FF2B5EF4-FFF2-40B4-BE49-F238E27FC236}">
                <a16:creationId xmlns:a16="http://schemas.microsoft.com/office/drawing/2014/main" id="{428BF2AB-4E3E-B416-A5B2-30504807ABA3}"/>
              </a:ext>
            </a:extLst>
          </p:cNvPr>
          <p:cNvSpPr txBox="1">
            <a:spLocks noChangeArrowheads="1"/>
          </p:cNvSpPr>
          <p:nvPr/>
        </p:nvSpPr>
        <p:spPr bwMode="auto">
          <a:xfrm>
            <a:off x="1928813" y="1495425"/>
            <a:ext cx="8886825" cy="523875"/>
          </a:xfrm>
          <a:prstGeom prst="rect">
            <a:avLst/>
          </a:prstGeom>
          <a:solidFill>
            <a:schemeClr val="accent3">
              <a:lumMod val="40000"/>
              <a:lumOff val="60000"/>
            </a:schemeClr>
          </a:solidFill>
          <a:ln>
            <a:noFill/>
          </a:ln>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auto">
              <a:buFont typeface="Arial"/>
              <a:buNone/>
              <a:defRPr/>
            </a:pPr>
            <a:r>
              <a:rPr lang="en-US" sz="2800" b="1" dirty="0">
                <a:solidFill>
                  <a:srgbClr val="7030A0"/>
                </a:solidFill>
                <a:latin typeface="Gill Sans MT" panose="020B0502020104020203" pitchFamily="34" charset="0"/>
                <a:ea typeface="Droid Serif"/>
                <a:cs typeface="Droid Serif"/>
              </a:rPr>
              <a:t>Topic 2.2: Audio Assistive Resources </a:t>
            </a:r>
          </a:p>
        </p:txBody>
      </p:sp>
      <p:pic>
        <p:nvPicPr>
          <p:cNvPr id="8200" name="Picture 5">
            <a:extLst>
              <a:ext uri="{FF2B5EF4-FFF2-40B4-BE49-F238E27FC236}">
                <a16:creationId xmlns:a16="http://schemas.microsoft.com/office/drawing/2014/main" id="{C5983D7B-4178-AD17-E94D-4D30D96831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193675"/>
            <a:ext cx="2362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 descr="SURVEY: Access to Inclusive Education during COVID19 -">
            <a:extLst>
              <a:ext uri="{FF2B5EF4-FFF2-40B4-BE49-F238E27FC236}">
                <a16:creationId xmlns:a16="http://schemas.microsoft.com/office/drawing/2014/main" id="{53134A6F-1435-575E-A386-1BF9853564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6203"/>
          <a:stretch>
            <a:fillRect/>
          </a:stretch>
        </p:blipFill>
        <p:spPr bwMode="auto">
          <a:xfrm>
            <a:off x="5438775" y="231775"/>
            <a:ext cx="18669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2">
            <a:extLst>
              <a:ext uri="{FF2B5EF4-FFF2-40B4-BE49-F238E27FC236}">
                <a16:creationId xmlns:a16="http://schemas.microsoft.com/office/drawing/2014/main" id="{3E11A46E-4FC6-F52E-BFEA-631F65A476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7" t="13245" r="61972" b="15231"/>
          <a:stretch>
            <a:fillRect/>
          </a:stretch>
        </p:blipFill>
        <p:spPr bwMode="auto">
          <a:xfrm>
            <a:off x="9399588" y="279400"/>
            <a:ext cx="24161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Google Shape;185;p25" descr="C:\Users\HP\Desktop\index.jpg">
            <a:extLst>
              <a:ext uri="{FF2B5EF4-FFF2-40B4-BE49-F238E27FC236}">
                <a16:creationId xmlns:a16="http://schemas.microsoft.com/office/drawing/2014/main" id="{394FF64F-210F-161F-0AD6-A9B71A91B654}"/>
              </a:ext>
            </a:extLst>
          </p:cNvPr>
          <p:cNvPicPr preferRelativeResize="0"/>
          <p:nvPr/>
        </p:nvPicPr>
        <p:blipFill rotWithShape="1">
          <a:blip r:embed="rId5">
            <a:alphaModFix/>
          </a:blip>
          <a:srcRect/>
          <a:stretch/>
        </p:blipFill>
        <p:spPr>
          <a:xfrm>
            <a:off x="8956809" y="2185987"/>
            <a:ext cx="1386205" cy="965200"/>
          </a:xfrm>
          <a:prstGeom prst="rect">
            <a:avLst/>
          </a:prstGeom>
          <a:noFill/>
          <a:ln>
            <a:noFill/>
          </a:ln>
        </p:spPr>
      </p:pic>
      <p:pic>
        <p:nvPicPr>
          <p:cNvPr id="4" name="Google Shape;170;p23">
            <a:extLst>
              <a:ext uri="{FF2B5EF4-FFF2-40B4-BE49-F238E27FC236}">
                <a16:creationId xmlns:a16="http://schemas.microsoft.com/office/drawing/2014/main" id="{A14C73D8-ACAB-B1BE-E915-66A4A636A105}"/>
              </a:ext>
            </a:extLst>
          </p:cNvPr>
          <p:cNvPicPr preferRelativeResize="0"/>
          <p:nvPr/>
        </p:nvPicPr>
        <p:blipFill rotWithShape="1">
          <a:blip r:embed="rId6">
            <a:alphaModFix/>
          </a:blip>
          <a:srcRect/>
          <a:stretch/>
        </p:blipFill>
        <p:spPr>
          <a:xfrm>
            <a:off x="8610600" y="3586480"/>
            <a:ext cx="2128520" cy="1252221"/>
          </a:xfrm>
          <a:prstGeom prst="rect">
            <a:avLst/>
          </a:prstGeom>
          <a:noFill/>
          <a:ln>
            <a:noFill/>
          </a:ln>
        </p:spPr>
      </p:pic>
      <p:pic>
        <p:nvPicPr>
          <p:cNvPr id="6" name="Picture 5">
            <a:extLst>
              <a:ext uri="{FF2B5EF4-FFF2-40B4-BE49-F238E27FC236}">
                <a16:creationId xmlns:a16="http://schemas.microsoft.com/office/drawing/2014/main" id="{0879614C-AC58-7F77-9115-AF616FFAE23E}"/>
              </a:ext>
            </a:extLst>
          </p:cNvPr>
          <p:cNvPicPr>
            <a:picLocks noChangeAspect="1"/>
          </p:cNvPicPr>
          <p:nvPr/>
        </p:nvPicPr>
        <p:blipFill>
          <a:blip r:embed="rId7"/>
          <a:stretch>
            <a:fillRect/>
          </a:stretch>
        </p:blipFill>
        <p:spPr>
          <a:xfrm>
            <a:off x="8783417" y="4926538"/>
            <a:ext cx="1402202" cy="1048603"/>
          </a:xfrm>
          <a:prstGeom prst="rect">
            <a:avLst/>
          </a:prstGeom>
        </p:spPr>
      </p:pic>
    </p:spTree>
    <p:extLst>
      <p:ext uri="{BB962C8B-B14F-4D97-AF65-F5344CB8AC3E}">
        <p14:creationId xmlns:p14="http://schemas.microsoft.com/office/powerpoint/2010/main" val="2492399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7">
            <a:extLst>
              <a:ext uri="{FF2B5EF4-FFF2-40B4-BE49-F238E27FC236}">
                <a16:creationId xmlns:a16="http://schemas.microsoft.com/office/drawing/2014/main" id="{6D59AEBB-7333-9962-D63B-A95B2DD6E78D}"/>
              </a:ext>
            </a:extLst>
          </p:cNvPr>
          <p:cNvSpPr txBox="1">
            <a:spLocks/>
          </p:cNvSpPr>
          <p:nvPr/>
        </p:nvSpPr>
        <p:spPr>
          <a:xfrm>
            <a:off x="0" y="6357938"/>
            <a:ext cx="12192000" cy="500062"/>
          </a:xfrm>
          <a:prstGeom prst="rect">
            <a:avLst/>
          </a:prstGeom>
          <a:solidFill>
            <a:schemeClr val="accent3">
              <a:lumMod val="40000"/>
              <a:lumOff val="60000"/>
            </a:schemeClr>
          </a:solidFill>
          <a:effectLst/>
        </p:spPr>
        <p:txBody>
          <a:bodyPr anchor="b"/>
          <a:lstStyle>
            <a:lvl1pPr algn="ctr" defTabSz="457200" rtl="0" eaLnBrk="1" latinLnBrk="0" hangingPunct="1">
              <a:spcBef>
                <a:spcPct val="0"/>
              </a:spcBef>
              <a:buNone/>
              <a:defRPr sz="4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defRPr/>
            </a:pPr>
            <a:r>
              <a:rPr lang="en-GB" sz="2400" b="1" dirty="0">
                <a:effectLst>
                  <a:outerShdw blurRad="38100" dist="38100" dir="2700000" algn="tl">
                    <a:srgbClr val="000000">
                      <a:alpha val="43137"/>
                    </a:srgbClr>
                  </a:outerShdw>
                </a:effectLst>
              </a:rPr>
              <a:t> </a:t>
            </a:r>
            <a:r>
              <a:rPr lang="en-GB" sz="2400" dirty="0">
                <a:effectLst>
                  <a:outerShdw blurRad="38100" dist="38100" dir="2700000" algn="tl">
                    <a:srgbClr val="000000">
                      <a:alpha val="43137"/>
                    </a:srgbClr>
                  </a:outerShdw>
                </a:effectLst>
              </a:rPr>
              <a:t> </a:t>
            </a:r>
            <a:endParaRPr lang="nl-BE" sz="2400" dirty="0"/>
          </a:p>
        </p:txBody>
      </p:sp>
      <p:sp>
        <p:nvSpPr>
          <p:cNvPr id="9219" name="Rectangle 4">
            <a:extLst>
              <a:ext uri="{FF2B5EF4-FFF2-40B4-BE49-F238E27FC236}">
                <a16:creationId xmlns:a16="http://schemas.microsoft.com/office/drawing/2014/main" id="{D7824148-F866-6C3A-CA4B-12F1E6F2940A}"/>
              </a:ext>
            </a:extLst>
          </p:cNvPr>
          <p:cNvSpPr>
            <a:spLocks noChangeArrowheads="1"/>
          </p:cNvSpPr>
          <p:nvPr/>
        </p:nvSpPr>
        <p:spPr bwMode="auto">
          <a:xfrm>
            <a:off x="954088" y="2941638"/>
            <a:ext cx="1083627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eaLnBrk="1" hangingPunct="1"/>
            <a:r>
              <a:rPr lang="en-US" altLang="en-US" sz="3200" b="1" dirty="0">
                <a:latin typeface="Gill Sans MT" panose="020B0502020104020203" pitchFamily="34" charset="0"/>
              </a:rPr>
              <a:t>Unit 1 indicative content</a:t>
            </a:r>
          </a:p>
          <a:p>
            <a:pPr eaLnBrk="1" hangingPunct="1"/>
            <a:r>
              <a:rPr lang="en-US" altLang="en-US" sz="3200" dirty="0">
                <a:latin typeface="Gill Sans MT" panose="020B0502020104020203" pitchFamily="34" charset="0"/>
              </a:rPr>
              <a:t>Topics in this unit:</a:t>
            </a:r>
          </a:p>
          <a:p>
            <a:pPr eaLnBrk="1" hangingPunct="1"/>
            <a:r>
              <a:rPr lang="en-US" altLang="en-US" sz="3200" dirty="0">
                <a:latin typeface="Gill Sans MT" panose="020B0502020104020203" pitchFamily="34" charset="0"/>
              </a:rPr>
              <a:t>Topic 1.1: Background of assistive resources </a:t>
            </a:r>
          </a:p>
          <a:p>
            <a:pPr eaLnBrk="1" hangingPunct="1"/>
            <a:r>
              <a:rPr lang="en-US" altLang="en-US" sz="3200" dirty="0">
                <a:latin typeface="Gill Sans MT" panose="020B0502020104020203" pitchFamily="34" charset="0"/>
              </a:rPr>
              <a:t>Topic 1.2: Importance of assistive resources</a:t>
            </a:r>
          </a:p>
        </p:txBody>
      </p:sp>
      <p:sp>
        <p:nvSpPr>
          <p:cNvPr id="9220" name="Date Placeholder 5">
            <a:extLst>
              <a:ext uri="{FF2B5EF4-FFF2-40B4-BE49-F238E27FC236}">
                <a16:creationId xmlns:a16="http://schemas.microsoft.com/office/drawing/2014/main" id="{D9B8D725-A774-CADC-9BBF-4A0B28CC11E8}"/>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692349FA-3348-4D3D-9378-9A7F964B9FC7}" type="datetime1">
              <a:rPr lang="en-GB" altLang="en-US" b="1" smtClean="0">
                <a:solidFill>
                  <a:schemeClr val="tx2"/>
                </a:solidFill>
              </a:rPr>
              <a:pPr fontAlgn="base">
                <a:spcBef>
                  <a:spcPct val="0"/>
                </a:spcBef>
                <a:spcAft>
                  <a:spcPct val="0"/>
                </a:spcAft>
              </a:pPr>
              <a:t>05/11/2022</a:t>
            </a:fld>
            <a:endParaRPr lang="en-GB" altLang="en-US" b="1">
              <a:solidFill>
                <a:schemeClr val="tx2"/>
              </a:solidFill>
            </a:endParaRPr>
          </a:p>
        </p:txBody>
      </p:sp>
      <p:sp>
        <p:nvSpPr>
          <p:cNvPr id="9221" name="Footer Placeholder 6">
            <a:extLst>
              <a:ext uri="{FF2B5EF4-FFF2-40B4-BE49-F238E27FC236}">
                <a16:creationId xmlns:a16="http://schemas.microsoft.com/office/drawing/2014/main" id="{83811204-71F2-B30B-1C22-1BD5DA5571BE}"/>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base">
              <a:spcBef>
                <a:spcPct val="0"/>
              </a:spcBef>
              <a:spcAft>
                <a:spcPct val="0"/>
              </a:spcAft>
            </a:pPr>
            <a:r>
              <a:rPr lang="en-US" altLang="en-US" sz="1400" b="1">
                <a:solidFill>
                  <a:schemeClr val="tx2"/>
                </a:solidFill>
              </a:rPr>
              <a:t>Teaching Learners with Visual Difficulties </a:t>
            </a:r>
            <a:endParaRPr lang="en-GB" altLang="en-US" sz="1400" b="1">
              <a:solidFill>
                <a:schemeClr val="tx2"/>
              </a:solidFill>
            </a:endParaRPr>
          </a:p>
        </p:txBody>
      </p:sp>
      <p:sp>
        <p:nvSpPr>
          <p:cNvPr id="9222" name="Slide Number Placeholder 8">
            <a:extLst>
              <a:ext uri="{FF2B5EF4-FFF2-40B4-BE49-F238E27FC236}">
                <a16:creationId xmlns:a16="http://schemas.microsoft.com/office/drawing/2014/main" id="{34A61CA0-2BAF-A155-332E-43F4B26AEC2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fld id="{FD6865A2-5DE5-4674-924E-5C255F3ED4FD}" type="slidenum">
              <a:rPr lang="en-GB" altLang="en-US" smtClean="0">
                <a:solidFill>
                  <a:schemeClr val="tx2"/>
                </a:solidFill>
              </a:rPr>
              <a:pPr/>
              <a:t>3</a:t>
            </a:fld>
            <a:endParaRPr lang="en-GB" altLang="en-US">
              <a:solidFill>
                <a:schemeClr val="tx2"/>
              </a:solidFill>
            </a:endParaRPr>
          </a:p>
        </p:txBody>
      </p:sp>
      <p:sp>
        <p:nvSpPr>
          <p:cNvPr id="6152" name="TextBox 1">
            <a:extLst>
              <a:ext uri="{FF2B5EF4-FFF2-40B4-BE49-F238E27FC236}">
                <a16:creationId xmlns:a16="http://schemas.microsoft.com/office/drawing/2014/main" id="{8780EE84-CF9B-BD95-BF41-9D57E95D149E}"/>
              </a:ext>
            </a:extLst>
          </p:cNvPr>
          <p:cNvSpPr txBox="1">
            <a:spLocks noChangeArrowheads="1"/>
          </p:cNvSpPr>
          <p:nvPr/>
        </p:nvSpPr>
        <p:spPr bwMode="auto">
          <a:xfrm>
            <a:off x="1928813" y="1495425"/>
            <a:ext cx="8886825" cy="523220"/>
          </a:xfrm>
          <a:prstGeom prst="rect">
            <a:avLst/>
          </a:prstGeom>
          <a:solidFill>
            <a:schemeClr val="accent3">
              <a:lumMod val="40000"/>
              <a:lumOff val="60000"/>
            </a:schemeClr>
          </a:solidFill>
          <a:ln>
            <a:noFill/>
          </a:ln>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auto">
              <a:buFont typeface="Arial"/>
              <a:buNone/>
              <a:defRPr/>
            </a:pPr>
            <a:r>
              <a:rPr lang="en-US" sz="2800" b="1" dirty="0">
                <a:solidFill>
                  <a:srgbClr val="7030A0"/>
                </a:solidFill>
                <a:latin typeface="Gill Sans MT" panose="020B0502020104020203" pitchFamily="34" charset="0"/>
                <a:ea typeface="Droid Serif"/>
                <a:cs typeface="Droid Serif"/>
              </a:rPr>
              <a:t>Unit 1: Introduction to assistive resources</a:t>
            </a:r>
          </a:p>
        </p:txBody>
      </p:sp>
      <p:pic>
        <p:nvPicPr>
          <p:cNvPr id="9224" name="Picture 5">
            <a:extLst>
              <a:ext uri="{FF2B5EF4-FFF2-40B4-BE49-F238E27FC236}">
                <a16:creationId xmlns:a16="http://schemas.microsoft.com/office/drawing/2014/main" id="{1F2C8603-64C0-25DA-24C5-9CA207FE2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193675"/>
            <a:ext cx="2362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2">
            <a:extLst>
              <a:ext uri="{FF2B5EF4-FFF2-40B4-BE49-F238E27FC236}">
                <a16:creationId xmlns:a16="http://schemas.microsoft.com/office/drawing/2014/main" id="{22D27D8D-7CFD-ADED-E425-60310D9586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47" t="13245" r="61972" b="15231"/>
          <a:stretch>
            <a:fillRect/>
          </a:stretch>
        </p:blipFill>
        <p:spPr bwMode="auto">
          <a:xfrm>
            <a:off x="9399588" y="279400"/>
            <a:ext cx="24161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2" descr="SURVEY: Access to Inclusive Education during COVID19 -">
            <a:extLst>
              <a:ext uri="{FF2B5EF4-FFF2-40B4-BE49-F238E27FC236}">
                <a16:creationId xmlns:a16="http://schemas.microsoft.com/office/drawing/2014/main" id="{5D5FA001-76B7-7D55-CAA8-F7C341987B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6203"/>
          <a:stretch>
            <a:fillRect/>
          </a:stretch>
        </p:blipFill>
        <p:spPr bwMode="auto">
          <a:xfrm>
            <a:off x="5618163" y="220663"/>
            <a:ext cx="18669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7">
            <a:extLst>
              <a:ext uri="{FF2B5EF4-FFF2-40B4-BE49-F238E27FC236}">
                <a16:creationId xmlns:a16="http://schemas.microsoft.com/office/drawing/2014/main" id="{F0D79AD7-A86F-A367-B270-72DE072D6875}"/>
              </a:ext>
            </a:extLst>
          </p:cNvPr>
          <p:cNvSpPr txBox="1">
            <a:spLocks/>
          </p:cNvSpPr>
          <p:nvPr/>
        </p:nvSpPr>
        <p:spPr>
          <a:xfrm>
            <a:off x="0" y="6357938"/>
            <a:ext cx="12192000" cy="500062"/>
          </a:xfrm>
          <a:prstGeom prst="rect">
            <a:avLst/>
          </a:prstGeom>
          <a:solidFill>
            <a:schemeClr val="accent3">
              <a:lumMod val="40000"/>
              <a:lumOff val="60000"/>
            </a:schemeClr>
          </a:solidFill>
          <a:effectLst/>
        </p:spPr>
        <p:txBody>
          <a:bodyPr anchor="b"/>
          <a:lstStyle>
            <a:lvl1pPr algn="ctr" defTabSz="457200" rtl="0" eaLnBrk="1" latinLnBrk="0" hangingPunct="1">
              <a:spcBef>
                <a:spcPct val="0"/>
              </a:spcBef>
              <a:buNone/>
              <a:defRPr sz="4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defRPr/>
            </a:pPr>
            <a:r>
              <a:rPr lang="en-GB" sz="2400" b="1" dirty="0">
                <a:effectLst>
                  <a:outerShdw blurRad="38100" dist="38100" dir="2700000" algn="tl">
                    <a:srgbClr val="000000">
                      <a:alpha val="43137"/>
                    </a:srgbClr>
                  </a:outerShdw>
                </a:effectLst>
              </a:rPr>
              <a:t> </a:t>
            </a:r>
            <a:r>
              <a:rPr lang="en-GB" sz="2400" dirty="0">
                <a:effectLst>
                  <a:outerShdw blurRad="38100" dist="38100" dir="2700000" algn="tl">
                    <a:srgbClr val="000000">
                      <a:alpha val="43137"/>
                    </a:srgbClr>
                  </a:outerShdw>
                </a:effectLst>
              </a:rPr>
              <a:t> </a:t>
            </a:r>
            <a:endParaRPr lang="nl-BE" sz="2400" dirty="0"/>
          </a:p>
        </p:txBody>
      </p:sp>
      <p:sp>
        <p:nvSpPr>
          <p:cNvPr id="10243" name="Date Placeholder 5">
            <a:extLst>
              <a:ext uri="{FF2B5EF4-FFF2-40B4-BE49-F238E27FC236}">
                <a16:creationId xmlns:a16="http://schemas.microsoft.com/office/drawing/2014/main" id="{585A9D22-095D-E2F2-6057-F6B223866BE6}"/>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955B8BE7-8415-448C-8795-0F86A3665E80}" type="datetime1">
              <a:rPr lang="en-GB" altLang="en-US" b="1" smtClean="0">
                <a:solidFill>
                  <a:schemeClr val="tx2"/>
                </a:solidFill>
              </a:rPr>
              <a:pPr fontAlgn="base">
                <a:spcBef>
                  <a:spcPct val="0"/>
                </a:spcBef>
                <a:spcAft>
                  <a:spcPct val="0"/>
                </a:spcAft>
              </a:pPr>
              <a:t>05/11/2022</a:t>
            </a:fld>
            <a:endParaRPr lang="en-GB" altLang="en-US" b="1">
              <a:solidFill>
                <a:schemeClr val="tx2"/>
              </a:solidFill>
            </a:endParaRPr>
          </a:p>
        </p:txBody>
      </p:sp>
      <p:sp>
        <p:nvSpPr>
          <p:cNvPr id="10244" name="Footer Placeholder 6">
            <a:extLst>
              <a:ext uri="{FF2B5EF4-FFF2-40B4-BE49-F238E27FC236}">
                <a16:creationId xmlns:a16="http://schemas.microsoft.com/office/drawing/2014/main" id="{AE6F0AC0-3E00-2A6D-916E-C81C413CB511}"/>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base">
              <a:spcBef>
                <a:spcPct val="0"/>
              </a:spcBef>
              <a:spcAft>
                <a:spcPct val="0"/>
              </a:spcAft>
            </a:pPr>
            <a:r>
              <a:rPr lang="en-US" altLang="en-US" sz="1400" b="1">
                <a:solidFill>
                  <a:schemeClr val="tx2"/>
                </a:solidFill>
              </a:rPr>
              <a:t>Teaching Learners with Visual Difficulties </a:t>
            </a:r>
          </a:p>
        </p:txBody>
      </p:sp>
      <p:sp>
        <p:nvSpPr>
          <p:cNvPr id="10245" name="Slide Number Placeholder 8">
            <a:extLst>
              <a:ext uri="{FF2B5EF4-FFF2-40B4-BE49-F238E27FC236}">
                <a16:creationId xmlns:a16="http://schemas.microsoft.com/office/drawing/2014/main" id="{C85D52F6-A13B-4B64-3A75-435740A1798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fld id="{5F033C2D-1639-43FC-9C5D-8BBCDEBD94FA}" type="slidenum">
              <a:rPr lang="en-GB" altLang="en-US" smtClean="0">
                <a:solidFill>
                  <a:schemeClr val="tx2"/>
                </a:solidFill>
              </a:rPr>
              <a:pPr/>
              <a:t>4</a:t>
            </a:fld>
            <a:endParaRPr lang="en-GB" altLang="en-US">
              <a:solidFill>
                <a:schemeClr val="tx2"/>
              </a:solidFill>
            </a:endParaRPr>
          </a:p>
        </p:txBody>
      </p:sp>
      <p:sp>
        <p:nvSpPr>
          <p:cNvPr id="6152" name="TextBox 1">
            <a:extLst>
              <a:ext uri="{FF2B5EF4-FFF2-40B4-BE49-F238E27FC236}">
                <a16:creationId xmlns:a16="http://schemas.microsoft.com/office/drawing/2014/main" id="{2A768A64-06D6-0840-00C3-18CFB3028D38}"/>
              </a:ext>
            </a:extLst>
          </p:cNvPr>
          <p:cNvSpPr txBox="1">
            <a:spLocks noChangeArrowheads="1"/>
          </p:cNvSpPr>
          <p:nvPr/>
        </p:nvSpPr>
        <p:spPr bwMode="auto">
          <a:xfrm>
            <a:off x="1928813" y="1600200"/>
            <a:ext cx="8886825" cy="522288"/>
          </a:xfrm>
          <a:prstGeom prst="rect">
            <a:avLst/>
          </a:prstGeom>
          <a:solidFill>
            <a:schemeClr val="accent3">
              <a:lumMod val="40000"/>
              <a:lumOff val="60000"/>
            </a:schemeClr>
          </a:solidFill>
          <a:ln>
            <a:noFill/>
          </a:ln>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auto">
              <a:buFont typeface="Arial"/>
              <a:buNone/>
              <a:defRPr/>
            </a:pPr>
            <a:r>
              <a:rPr lang="en-US" sz="2800" b="1" dirty="0">
                <a:solidFill>
                  <a:srgbClr val="7030A0"/>
                </a:solidFill>
                <a:latin typeface="Gill Sans MT" panose="020B0502020104020203" pitchFamily="34" charset="0"/>
                <a:ea typeface="Droid Serif"/>
                <a:cs typeface="Droid Serif"/>
              </a:rPr>
              <a:t>Topic 1.1: Background of assistive resources </a:t>
            </a:r>
          </a:p>
        </p:txBody>
      </p:sp>
      <p:pic>
        <p:nvPicPr>
          <p:cNvPr id="10247" name="Picture 5">
            <a:extLst>
              <a:ext uri="{FF2B5EF4-FFF2-40B4-BE49-F238E27FC236}">
                <a16:creationId xmlns:a16="http://schemas.microsoft.com/office/drawing/2014/main" id="{07807231-4DC0-6F50-7006-332FFA12F8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193675"/>
            <a:ext cx="2362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3211C548-806E-A26E-AFC1-8AFCF153244F}"/>
              </a:ext>
            </a:extLst>
          </p:cNvPr>
          <p:cNvGraphicFramePr>
            <a:graphicFrameLocks noGrp="1"/>
          </p:cNvGraphicFramePr>
          <p:nvPr>
            <p:extLst>
              <p:ext uri="{D42A27DB-BD31-4B8C-83A1-F6EECF244321}">
                <p14:modId xmlns:p14="http://schemas.microsoft.com/office/powerpoint/2010/main" val="1318551698"/>
              </p:ext>
            </p:extLst>
          </p:nvPr>
        </p:nvGraphicFramePr>
        <p:xfrm>
          <a:off x="174929" y="2186609"/>
          <a:ext cx="11863346" cy="4513404"/>
        </p:xfrm>
        <a:graphic>
          <a:graphicData uri="http://schemas.openxmlformats.org/drawingml/2006/table">
            <a:tbl>
              <a:tblPr firstRow="1" firstCol="1" bandRow="1">
                <a:tableStyleId>{5C22544A-7EE6-4342-B048-85BDC9FD1C3A}</a:tableStyleId>
              </a:tblPr>
              <a:tblGrid>
                <a:gridCol w="11863346">
                  <a:extLst>
                    <a:ext uri="{9D8B030D-6E8A-4147-A177-3AD203B41FA5}">
                      <a16:colId xmlns:a16="http://schemas.microsoft.com/office/drawing/2014/main" val="20000"/>
                    </a:ext>
                  </a:extLst>
                </a:gridCol>
              </a:tblGrid>
              <a:tr h="4513404">
                <a:tc>
                  <a:txBody>
                    <a:bodyPr/>
                    <a:lstStyle/>
                    <a:p>
                      <a:pPr marL="0" marR="0">
                        <a:lnSpc>
                          <a:spcPct val="115000"/>
                        </a:lnSpc>
                        <a:spcBef>
                          <a:spcPts val="0"/>
                        </a:spcBef>
                        <a:spcAft>
                          <a:spcPts val="0"/>
                        </a:spcAft>
                      </a:pPr>
                      <a:r>
                        <a:rPr lang="en-US" sz="2800" dirty="0">
                          <a:solidFill>
                            <a:schemeClr val="tx1"/>
                          </a:solidFill>
                          <a:effectLst/>
                          <a:latin typeface="Gill Sans MT" panose="020B0502020104020203" pitchFamily="34" charset="0"/>
                          <a:sym typeface="Wingdings" panose="05000000000000000000" pitchFamily="2" charset="2"/>
                        </a:rPr>
                        <a:t> Activity 1</a:t>
                      </a:r>
                    </a:p>
                    <a:p>
                      <a:pPr marL="0" marR="0">
                        <a:lnSpc>
                          <a:spcPct val="115000"/>
                        </a:lnSpc>
                        <a:spcBef>
                          <a:spcPts val="0"/>
                        </a:spcBef>
                        <a:spcAft>
                          <a:spcPts val="0"/>
                        </a:spcAft>
                      </a:pPr>
                      <a:r>
                        <a:rPr lang="en-US" sz="2400" b="0" dirty="0" err="1">
                          <a:solidFill>
                            <a:schemeClr val="tx1"/>
                          </a:solidFill>
                          <a:effectLst/>
                          <a:latin typeface="Gill Sans MT" panose="020B0502020104020203" pitchFamily="34" charset="0"/>
                          <a:sym typeface="Wingdings" panose="05000000000000000000" pitchFamily="2" charset="2"/>
                        </a:rPr>
                        <a:t>Kiza</a:t>
                      </a:r>
                      <a:r>
                        <a:rPr lang="en-US" sz="2400" b="0" dirty="0">
                          <a:solidFill>
                            <a:schemeClr val="tx1"/>
                          </a:solidFill>
                          <a:effectLst/>
                          <a:latin typeface="Gill Sans MT" panose="020B0502020104020203" pitchFamily="34" charset="0"/>
                          <a:sym typeface="Wingdings" panose="05000000000000000000" pitchFamily="2" charset="2"/>
                        </a:rPr>
                        <a:t> was born in a family of 5 children, he acquired visual difficulties when he was in primary 4. Before acquiring visual difficulties </a:t>
                      </a:r>
                      <a:r>
                        <a:rPr lang="en-US" sz="2400" b="0" dirty="0" err="1">
                          <a:solidFill>
                            <a:schemeClr val="tx1"/>
                          </a:solidFill>
                          <a:effectLst/>
                          <a:latin typeface="Gill Sans MT" panose="020B0502020104020203" pitchFamily="34" charset="0"/>
                          <a:sym typeface="Wingdings" panose="05000000000000000000" pitchFamily="2" charset="2"/>
                        </a:rPr>
                        <a:t>Kiza</a:t>
                      </a:r>
                      <a:r>
                        <a:rPr lang="en-US" sz="2400" b="0" dirty="0">
                          <a:solidFill>
                            <a:schemeClr val="tx1"/>
                          </a:solidFill>
                          <a:effectLst/>
                          <a:latin typeface="Gill Sans MT" panose="020B0502020104020203" pitchFamily="34" charset="0"/>
                          <a:sym typeface="Wingdings" panose="05000000000000000000" pitchFamily="2" charset="2"/>
                        </a:rPr>
                        <a:t> had been performing well academically at the end of the year </a:t>
                      </a:r>
                      <a:r>
                        <a:rPr lang="en-US" sz="2400" b="0" dirty="0" err="1">
                          <a:solidFill>
                            <a:schemeClr val="tx1"/>
                          </a:solidFill>
                          <a:effectLst/>
                          <a:latin typeface="Gill Sans MT" panose="020B0502020104020203" pitchFamily="34" charset="0"/>
                          <a:sym typeface="Wingdings" panose="05000000000000000000" pitchFamily="2" charset="2"/>
                        </a:rPr>
                        <a:t>Kiza</a:t>
                      </a:r>
                      <a:r>
                        <a:rPr lang="en-US" sz="2400" b="0" dirty="0">
                          <a:solidFill>
                            <a:schemeClr val="tx1"/>
                          </a:solidFill>
                          <a:effectLst/>
                          <a:latin typeface="Gill Sans MT" panose="020B0502020104020203" pitchFamily="34" charset="0"/>
                          <a:sym typeface="Wingdings" panose="05000000000000000000" pitchFamily="2" charset="2"/>
                        </a:rPr>
                        <a:t> was not promoted to the next class because he had failed in the examination, he was forced to repeat class four and he was given a tape recorder and Braille machine these two assistive resources helped him to improve his performance at the end of primary six he sat the national examination and passed well. </a:t>
                      </a:r>
                    </a:p>
                    <a:p>
                      <a:pPr marL="0" marR="0">
                        <a:lnSpc>
                          <a:spcPct val="115000"/>
                        </a:lnSpc>
                        <a:spcBef>
                          <a:spcPts val="0"/>
                        </a:spcBef>
                        <a:spcAft>
                          <a:spcPts val="0"/>
                        </a:spcAft>
                      </a:pPr>
                      <a:r>
                        <a:rPr lang="en-US" sz="2400" b="0" dirty="0">
                          <a:solidFill>
                            <a:schemeClr val="tx1"/>
                          </a:solidFill>
                          <a:effectLst/>
                          <a:latin typeface="Gill Sans MT" panose="020B0502020104020203" pitchFamily="34" charset="0"/>
                          <a:sym typeface="Wingdings" panose="05000000000000000000" pitchFamily="2" charset="2"/>
                        </a:rPr>
                        <a:t>Q.1 .What lead to </a:t>
                      </a:r>
                      <a:r>
                        <a:rPr lang="en-US" sz="2400" b="0" dirty="0" err="1">
                          <a:solidFill>
                            <a:schemeClr val="tx1"/>
                          </a:solidFill>
                          <a:effectLst/>
                          <a:latin typeface="Gill Sans MT" panose="020B0502020104020203" pitchFamily="34" charset="0"/>
                          <a:sym typeface="Wingdings" panose="05000000000000000000" pitchFamily="2" charset="2"/>
                        </a:rPr>
                        <a:t>Kiza’s</a:t>
                      </a:r>
                      <a:r>
                        <a:rPr lang="en-US" sz="2400" b="0" dirty="0">
                          <a:solidFill>
                            <a:schemeClr val="tx1"/>
                          </a:solidFill>
                          <a:effectLst/>
                          <a:latin typeface="Gill Sans MT" panose="020B0502020104020203" pitchFamily="34" charset="0"/>
                          <a:sym typeface="Wingdings" panose="05000000000000000000" pitchFamily="2" charset="2"/>
                        </a:rPr>
                        <a:t> poor   performance in class? </a:t>
                      </a:r>
                    </a:p>
                    <a:p>
                      <a:pPr marL="0" marR="0">
                        <a:lnSpc>
                          <a:spcPct val="115000"/>
                        </a:lnSpc>
                        <a:spcBef>
                          <a:spcPts val="0"/>
                        </a:spcBef>
                        <a:spcAft>
                          <a:spcPts val="0"/>
                        </a:spcAft>
                      </a:pPr>
                      <a:r>
                        <a:rPr lang="en-US" sz="2400" b="0" dirty="0">
                          <a:solidFill>
                            <a:schemeClr val="tx1"/>
                          </a:solidFill>
                          <a:effectLst/>
                          <a:latin typeface="Gill Sans MT" panose="020B0502020104020203" pitchFamily="34" charset="0"/>
                          <a:sym typeface="Wingdings" panose="05000000000000000000" pitchFamily="2" charset="2"/>
                        </a:rPr>
                        <a:t>Q.2. When did </a:t>
                      </a:r>
                      <a:r>
                        <a:rPr lang="en-US" sz="2400" b="0" dirty="0" err="1">
                          <a:solidFill>
                            <a:schemeClr val="tx1"/>
                          </a:solidFill>
                          <a:effectLst/>
                          <a:latin typeface="Gill Sans MT" panose="020B0502020104020203" pitchFamily="34" charset="0"/>
                          <a:sym typeface="Wingdings" panose="05000000000000000000" pitchFamily="2" charset="2"/>
                        </a:rPr>
                        <a:t>Kiza</a:t>
                      </a:r>
                      <a:r>
                        <a:rPr lang="en-US" sz="2400" b="0" dirty="0">
                          <a:solidFill>
                            <a:schemeClr val="tx1"/>
                          </a:solidFill>
                          <a:effectLst/>
                          <a:latin typeface="Gill Sans MT" panose="020B0502020104020203" pitchFamily="34" charset="0"/>
                          <a:sym typeface="Wingdings" panose="05000000000000000000" pitchFamily="2" charset="2"/>
                        </a:rPr>
                        <a:t> acquired visual difficulties?  </a:t>
                      </a:r>
                    </a:p>
                    <a:p>
                      <a:pPr marL="0" marR="0">
                        <a:lnSpc>
                          <a:spcPct val="115000"/>
                        </a:lnSpc>
                        <a:spcBef>
                          <a:spcPts val="0"/>
                        </a:spcBef>
                        <a:spcAft>
                          <a:spcPts val="0"/>
                        </a:spcAft>
                      </a:pPr>
                      <a:r>
                        <a:rPr lang="en-US" sz="2400" b="0" dirty="0">
                          <a:solidFill>
                            <a:schemeClr val="tx1"/>
                          </a:solidFill>
                          <a:effectLst/>
                          <a:latin typeface="Gill Sans MT" panose="020B0502020104020203" pitchFamily="34" charset="0"/>
                          <a:sym typeface="Wingdings" panose="05000000000000000000" pitchFamily="2" charset="2"/>
                        </a:rPr>
                        <a:t>Q.3. What do you think contributed to </a:t>
                      </a:r>
                      <a:r>
                        <a:rPr lang="en-US" sz="2400" b="0" dirty="0" err="1">
                          <a:solidFill>
                            <a:schemeClr val="tx1"/>
                          </a:solidFill>
                          <a:effectLst/>
                          <a:latin typeface="Gill Sans MT" panose="020B0502020104020203" pitchFamily="34" charset="0"/>
                          <a:sym typeface="Wingdings" panose="05000000000000000000" pitchFamily="2" charset="2"/>
                        </a:rPr>
                        <a:t>Kiza’s</a:t>
                      </a:r>
                      <a:r>
                        <a:rPr lang="en-US" sz="2400" b="0" dirty="0">
                          <a:solidFill>
                            <a:schemeClr val="tx1"/>
                          </a:solidFill>
                          <a:effectLst/>
                          <a:latin typeface="Gill Sans MT" panose="020B0502020104020203" pitchFamily="34" charset="0"/>
                          <a:sym typeface="Wingdings" panose="05000000000000000000" pitchFamily="2" charset="2"/>
                        </a:rPr>
                        <a:t> poor academic performance in class? </a:t>
                      </a:r>
                    </a:p>
                    <a:p>
                      <a:pPr marL="0" marR="0">
                        <a:lnSpc>
                          <a:spcPct val="115000"/>
                        </a:lnSpc>
                        <a:spcBef>
                          <a:spcPts val="0"/>
                        </a:spcBef>
                        <a:spcAft>
                          <a:spcPts val="0"/>
                        </a:spcAft>
                        <a:tabLst>
                          <a:tab pos="270510" algn="l"/>
                        </a:tabLst>
                      </a:pPr>
                      <a:r>
                        <a:rPr lang="en-CA"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72" marR="68572" marT="0" marB="0">
                    <a:noFill/>
                  </a:tcPr>
                </a:tc>
                <a:extLst>
                  <a:ext uri="{0D108BD9-81ED-4DB2-BD59-A6C34878D82A}">
                    <a16:rowId xmlns:a16="http://schemas.microsoft.com/office/drawing/2014/main" val="10000"/>
                  </a:ext>
                </a:extLst>
              </a:tr>
            </a:tbl>
          </a:graphicData>
        </a:graphic>
      </p:graphicFrame>
      <p:pic>
        <p:nvPicPr>
          <p:cNvPr id="10254" name="Picture 1" descr="SURVEY: Access to Inclusive Education during COVID19 -">
            <a:extLst>
              <a:ext uri="{FF2B5EF4-FFF2-40B4-BE49-F238E27FC236}">
                <a16:creationId xmlns:a16="http://schemas.microsoft.com/office/drawing/2014/main" id="{49F6F78A-47C3-40EC-0A87-BBAD326FCE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6203"/>
          <a:stretch>
            <a:fillRect/>
          </a:stretch>
        </p:blipFill>
        <p:spPr bwMode="auto">
          <a:xfrm>
            <a:off x="5438775" y="231775"/>
            <a:ext cx="18669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2">
            <a:extLst>
              <a:ext uri="{FF2B5EF4-FFF2-40B4-BE49-F238E27FC236}">
                <a16:creationId xmlns:a16="http://schemas.microsoft.com/office/drawing/2014/main" id="{C54F721F-E3F6-266D-1790-D2A673A6F7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347" t="13245" r="61972" b="15231"/>
          <a:stretch>
            <a:fillRect/>
          </a:stretch>
        </p:blipFill>
        <p:spPr bwMode="auto">
          <a:xfrm>
            <a:off x="9399588" y="279400"/>
            <a:ext cx="24161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7">
            <a:extLst>
              <a:ext uri="{FF2B5EF4-FFF2-40B4-BE49-F238E27FC236}">
                <a16:creationId xmlns:a16="http://schemas.microsoft.com/office/drawing/2014/main" id="{EE8C5164-AACA-BE24-C184-2BB3CE4B7CC5}"/>
              </a:ext>
            </a:extLst>
          </p:cNvPr>
          <p:cNvSpPr txBox="1">
            <a:spLocks/>
          </p:cNvSpPr>
          <p:nvPr/>
        </p:nvSpPr>
        <p:spPr>
          <a:xfrm>
            <a:off x="0" y="6357938"/>
            <a:ext cx="12192000" cy="500062"/>
          </a:xfrm>
          <a:prstGeom prst="rect">
            <a:avLst/>
          </a:prstGeom>
          <a:solidFill>
            <a:schemeClr val="accent3">
              <a:lumMod val="40000"/>
              <a:lumOff val="60000"/>
            </a:schemeClr>
          </a:solidFill>
          <a:effectLst/>
        </p:spPr>
        <p:txBody>
          <a:bodyPr anchor="b"/>
          <a:lstStyle>
            <a:lvl1pPr algn="ctr" defTabSz="457200" rtl="0" eaLnBrk="1" latinLnBrk="0" hangingPunct="1">
              <a:spcBef>
                <a:spcPct val="0"/>
              </a:spcBef>
              <a:buNone/>
              <a:defRPr sz="4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defRPr/>
            </a:pPr>
            <a:r>
              <a:rPr lang="en-GB" sz="2400" b="1" dirty="0">
                <a:effectLst>
                  <a:outerShdw blurRad="38100" dist="38100" dir="2700000" algn="tl">
                    <a:srgbClr val="000000">
                      <a:alpha val="43137"/>
                    </a:srgbClr>
                  </a:outerShdw>
                </a:effectLst>
              </a:rPr>
              <a:t> </a:t>
            </a:r>
            <a:r>
              <a:rPr lang="en-GB" sz="2400" dirty="0">
                <a:effectLst>
                  <a:outerShdw blurRad="38100" dist="38100" dir="2700000" algn="tl">
                    <a:srgbClr val="000000">
                      <a:alpha val="43137"/>
                    </a:srgbClr>
                  </a:outerShdw>
                </a:effectLst>
              </a:rPr>
              <a:t> </a:t>
            </a:r>
            <a:endParaRPr lang="nl-BE" sz="2400" dirty="0"/>
          </a:p>
        </p:txBody>
      </p:sp>
      <p:sp>
        <p:nvSpPr>
          <p:cNvPr id="11267" name="Rectangle 4">
            <a:extLst>
              <a:ext uri="{FF2B5EF4-FFF2-40B4-BE49-F238E27FC236}">
                <a16:creationId xmlns:a16="http://schemas.microsoft.com/office/drawing/2014/main" id="{98A667BF-3D87-63B3-DF28-34E688A6113F}"/>
              </a:ext>
            </a:extLst>
          </p:cNvPr>
          <p:cNvSpPr>
            <a:spLocks noChangeArrowheads="1"/>
          </p:cNvSpPr>
          <p:nvPr/>
        </p:nvSpPr>
        <p:spPr bwMode="auto">
          <a:xfrm>
            <a:off x="182880" y="2018646"/>
            <a:ext cx="11823590" cy="434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marL="285750" indent="-285750" algn="just">
              <a:lnSpc>
                <a:spcPct val="115000"/>
              </a:lnSpc>
              <a:spcAft>
                <a:spcPts val="1000"/>
              </a:spcAft>
              <a:buFont typeface="Wingdings" panose="05000000000000000000" pitchFamily="2" charset="2"/>
              <a:buChar char="q"/>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Assistive resources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an umbrella term covering the systems and services related to the delivery of assistive products and services. </a:t>
            </a:r>
          </a:p>
          <a:p>
            <a:pPr marL="285750" indent="-285750" algn="just">
              <a:lnSpc>
                <a:spcPct val="115000"/>
              </a:lnSpc>
              <a:spcAft>
                <a:spcPts val="1000"/>
              </a:spcAft>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It is also the key to making educational environments inclusive.</a:t>
            </a:r>
          </a:p>
          <a:p>
            <a:pPr marL="285750" indent="-285750" algn="just">
              <a:lnSpc>
                <a:spcPct val="115000"/>
              </a:lnSpc>
              <a:spcAft>
                <a:spcPts val="1000"/>
              </a:spcAft>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Assistive Resource is any item, piece of equipment, software, device or product system that is used to increase learning, communication and maintain or improve the functional capabilities of individuals with disabilities.</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p>
          <a:p>
            <a:pPr marL="285750" indent="-285750" algn="just">
              <a:lnSpc>
                <a:spcPct val="115000"/>
              </a:lnSpc>
              <a:spcAft>
                <a:spcPts val="1000"/>
              </a:spcAft>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It can be as high-tech as a computer or as low-tech as working with stick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UKEssays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2018). </a:t>
            </a:r>
          </a:p>
          <a:p>
            <a:pPr marL="285750" indent="-285750" algn="just">
              <a:lnSpc>
                <a:spcPct val="115000"/>
              </a:lnSpc>
              <a:spcAft>
                <a:spcPts val="1000"/>
              </a:spcAft>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According to Kumar and Raja (2010) any equipment that is used to improve functional capabilities of individuals with disabilities is considered as AT. </a:t>
            </a:r>
          </a:p>
          <a:p>
            <a:pPr marL="285750" indent="-285750" algn="just">
              <a:lnSpc>
                <a:spcPct val="115000"/>
              </a:lnSpc>
              <a:spcAft>
                <a:spcPts val="1000"/>
              </a:spcAft>
              <a:buFont typeface="Wingdings" panose="05000000000000000000" pitchFamily="2" charset="2"/>
              <a:buChar char="q"/>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It may include any software program or product system that is used to increase, maintain, or improve the functional capabilities of people with disabilities. </a:t>
            </a:r>
            <a:endParaRPr lang="en-RW"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endParaRPr lang="en-RW" altLang="en-RW" dirty="0">
              <a:latin typeface="Calibri" panose="020F0502020204030204" pitchFamily="34" charset="0"/>
              <a:ea typeface="Calibri" panose="020F0502020204030204" pitchFamily="34" charset="0"/>
              <a:cs typeface="Times New Roman" panose="02020603050405020304" pitchFamily="18" charset="0"/>
            </a:endParaRPr>
          </a:p>
        </p:txBody>
      </p:sp>
      <p:sp>
        <p:nvSpPr>
          <p:cNvPr id="11268" name="Date Placeholder 5">
            <a:extLst>
              <a:ext uri="{FF2B5EF4-FFF2-40B4-BE49-F238E27FC236}">
                <a16:creationId xmlns:a16="http://schemas.microsoft.com/office/drawing/2014/main" id="{192B5536-13DA-D886-757A-00D3E12E15CD}"/>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230CF38D-66EE-4A01-9189-74E52DC5EFAB}" type="datetime1">
              <a:rPr lang="en-GB" altLang="en-US" b="1" smtClean="0">
                <a:solidFill>
                  <a:schemeClr val="tx2"/>
                </a:solidFill>
              </a:rPr>
              <a:pPr fontAlgn="base">
                <a:spcBef>
                  <a:spcPct val="0"/>
                </a:spcBef>
                <a:spcAft>
                  <a:spcPct val="0"/>
                </a:spcAft>
              </a:pPr>
              <a:t>05/11/2022</a:t>
            </a:fld>
            <a:endParaRPr lang="en-GB" altLang="en-US" b="1">
              <a:solidFill>
                <a:schemeClr val="tx2"/>
              </a:solidFill>
            </a:endParaRPr>
          </a:p>
        </p:txBody>
      </p:sp>
      <p:sp>
        <p:nvSpPr>
          <p:cNvPr id="11269" name="Footer Placeholder 6">
            <a:extLst>
              <a:ext uri="{FF2B5EF4-FFF2-40B4-BE49-F238E27FC236}">
                <a16:creationId xmlns:a16="http://schemas.microsoft.com/office/drawing/2014/main" id="{3E3F144A-4E7A-F050-F681-B672B5661F2F}"/>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base">
              <a:spcBef>
                <a:spcPct val="0"/>
              </a:spcBef>
              <a:spcAft>
                <a:spcPct val="0"/>
              </a:spcAft>
            </a:pPr>
            <a:r>
              <a:rPr lang="en-US" altLang="en-US" sz="1400" b="1">
                <a:solidFill>
                  <a:schemeClr val="tx2"/>
                </a:solidFill>
              </a:rPr>
              <a:t>Teaching Learners with Visual Difficulties </a:t>
            </a:r>
            <a:endParaRPr lang="en-GB" altLang="en-US" sz="1400" b="1">
              <a:solidFill>
                <a:schemeClr val="tx2"/>
              </a:solidFill>
            </a:endParaRPr>
          </a:p>
        </p:txBody>
      </p:sp>
      <p:sp>
        <p:nvSpPr>
          <p:cNvPr id="11270" name="Slide Number Placeholder 8">
            <a:extLst>
              <a:ext uri="{FF2B5EF4-FFF2-40B4-BE49-F238E27FC236}">
                <a16:creationId xmlns:a16="http://schemas.microsoft.com/office/drawing/2014/main" id="{A3F8FABC-9255-F887-9905-7E67D9402C0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fld id="{F277EF00-11A2-476D-9614-2D1F44FBBC2F}" type="slidenum">
              <a:rPr lang="en-GB" altLang="en-US" smtClean="0">
                <a:solidFill>
                  <a:schemeClr val="tx2"/>
                </a:solidFill>
              </a:rPr>
              <a:pPr/>
              <a:t>5</a:t>
            </a:fld>
            <a:endParaRPr lang="en-GB" altLang="en-US">
              <a:solidFill>
                <a:schemeClr val="tx2"/>
              </a:solidFill>
            </a:endParaRPr>
          </a:p>
        </p:txBody>
      </p:sp>
      <p:sp>
        <p:nvSpPr>
          <p:cNvPr id="6152" name="TextBox 1">
            <a:extLst>
              <a:ext uri="{FF2B5EF4-FFF2-40B4-BE49-F238E27FC236}">
                <a16:creationId xmlns:a16="http://schemas.microsoft.com/office/drawing/2014/main" id="{3842FC33-9C2F-205C-A489-AB9032932B2D}"/>
              </a:ext>
            </a:extLst>
          </p:cNvPr>
          <p:cNvSpPr txBox="1">
            <a:spLocks noChangeArrowheads="1"/>
          </p:cNvSpPr>
          <p:nvPr/>
        </p:nvSpPr>
        <p:spPr bwMode="auto">
          <a:xfrm>
            <a:off x="1928813" y="1495425"/>
            <a:ext cx="8886825" cy="523220"/>
          </a:xfrm>
          <a:prstGeom prst="rect">
            <a:avLst/>
          </a:prstGeom>
          <a:solidFill>
            <a:schemeClr val="accent3">
              <a:lumMod val="40000"/>
              <a:lumOff val="60000"/>
            </a:schemeClr>
          </a:solidFill>
          <a:ln>
            <a:noFill/>
          </a:ln>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auto">
              <a:buFont typeface="Arial"/>
              <a:buNone/>
              <a:defRPr/>
            </a:pPr>
            <a:r>
              <a:rPr lang="en-US" sz="2800" b="1" dirty="0">
                <a:solidFill>
                  <a:srgbClr val="7030A0"/>
                </a:solidFill>
                <a:latin typeface="Gill Sans MT" panose="020B0502020104020203" pitchFamily="34" charset="0"/>
                <a:ea typeface="Droid Serif"/>
                <a:cs typeface="Droid Serif"/>
              </a:rPr>
              <a:t>Topic 1.1: Background of assistive resources </a:t>
            </a:r>
          </a:p>
        </p:txBody>
      </p:sp>
      <p:pic>
        <p:nvPicPr>
          <p:cNvPr id="11272" name="Picture 5">
            <a:extLst>
              <a:ext uri="{FF2B5EF4-FFF2-40B4-BE49-F238E27FC236}">
                <a16:creationId xmlns:a16="http://schemas.microsoft.com/office/drawing/2014/main" id="{2BCCDF78-546E-F418-4E67-62088A0C9B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193675"/>
            <a:ext cx="2362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2">
            <a:extLst>
              <a:ext uri="{FF2B5EF4-FFF2-40B4-BE49-F238E27FC236}">
                <a16:creationId xmlns:a16="http://schemas.microsoft.com/office/drawing/2014/main" id="{577E565E-4A42-7184-8CCC-4AE843FF6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47" t="13245" r="61972" b="15231"/>
          <a:stretch>
            <a:fillRect/>
          </a:stretch>
        </p:blipFill>
        <p:spPr bwMode="auto">
          <a:xfrm>
            <a:off x="9399588" y="279400"/>
            <a:ext cx="24161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2" descr="SURVEY: Access to Inclusive Education during COVID19 -">
            <a:extLst>
              <a:ext uri="{FF2B5EF4-FFF2-40B4-BE49-F238E27FC236}">
                <a16:creationId xmlns:a16="http://schemas.microsoft.com/office/drawing/2014/main" id="{8E948084-CB65-2CC8-E614-DDC8582069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6203"/>
          <a:stretch>
            <a:fillRect/>
          </a:stretch>
        </p:blipFill>
        <p:spPr bwMode="auto">
          <a:xfrm>
            <a:off x="5618163" y="220663"/>
            <a:ext cx="18669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7">
            <a:extLst>
              <a:ext uri="{FF2B5EF4-FFF2-40B4-BE49-F238E27FC236}">
                <a16:creationId xmlns:a16="http://schemas.microsoft.com/office/drawing/2014/main" id="{EE8C5164-AACA-BE24-C184-2BB3CE4B7CC5}"/>
              </a:ext>
            </a:extLst>
          </p:cNvPr>
          <p:cNvSpPr txBox="1">
            <a:spLocks/>
          </p:cNvSpPr>
          <p:nvPr/>
        </p:nvSpPr>
        <p:spPr>
          <a:xfrm>
            <a:off x="0" y="6357938"/>
            <a:ext cx="12192000" cy="500062"/>
          </a:xfrm>
          <a:prstGeom prst="rect">
            <a:avLst/>
          </a:prstGeom>
          <a:solidFill>
            <a:schemeClr val="accent3">
              <a:lumMod val="40000"/>
              <a:lumOff val="60000"/>
            </a:schemeClr>
          </a:solidFill>
          <a:effectLst/>
        </p:spPr>
        <p:txBody>
          <a:bodyPr anchor="b"/>
          <a:lstStyle>
            <a:lvl1pPr algn="ctr" defTabSz="457200" rtl="0" eaLnBrk="1" latinLnBrk="0" hangingPunct="1">
              <a:spcBef>
                <a:spcPct val="0"/>
              </a:spcBef>
              <a:buNone/>
              <a:defRPr sz="4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defRPr/>
            </a:pPr>
            <a:r>
              <a:rPr lang="en-GB" sz="2400" b="1" dirty="0">
                <a:effectLst>
                  <a:outerShdw blurRad="38100" dist="38100" dir="2700000" algn="tl">
                    <a:srgbClr val="000000">
                      <a:alpha val="43137"/>
                    </a:srgbClr>
                  </a:outerShdw>
                </a:effectLst>
              </a:rPr>
              <a:t> </a:t>
            </a:r>
            <a:r>
              <a:rPr lang="en-GB" sz="2400" dirty="0">
                <a:effectLst>
                  <a:outerShdw blurRad="38100" dist="38100" dir="2700000" algn="tl">
                    <a:srgbClr val="000000">
                      <a:alpha val="43137"/>
                    </a:srgbClr>
                  </a:outerShdw>
                </a:effectLst>
              </a:rPr>
              <a:t> </a:t>
            </a:r>
            <a:endParaRPr lang="nl-BE" sz="2400" dirty="0"/>
          </a:p>
        </p:txBody>
      </p:sp>
      <p:sp>
        <p:nvSpPr>
          <p:cNvPr id="11267" name="Rectangle 4">
            <a:extLst>
              <a:ext uri="{FF2B5EF4-FFF2-40B4-BE49-F238E27FC236}">
                <a16:creationId xmlns:a16="http://schemas.microsoft.com/office/drawing/2014/main" id="{98A667BF-3D87-63B3-DF28-34E688A6113F}"/>
              </a:ext>
            </a:extLst>
          </p:cNvPr>
          <p:cNvSpPr>
            <a:spLocks noChangeArrowheads="1"/>
          </p:cNvSpPr>
          <p:nvPr/>
        </p:nvSpPr>
        <p:spPr bwMode="auto">
          <a:xfrm>
            <a:off x="182880" y="2018646"/>
            <a:ext cx="11823590" cy="173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marL="285750" indent="-285750" algn="just">
              <a:lnSpc>
                <a:spcPct val="115000"/>
              </a:lnSpc>
              <a:spcAft>
                <a:spcPts val="1000"/>
              </a:spcAft>
              <a:buFont typeface="Wingdings" panose="05000000000000000000" pitchFamily="2" charset="2"/>
              <a:buChar char="q"/>
            </a:pPr>
            <a:r>
              <a:rPr lang="en-US" sz="1800" b="1" i="1" dirty="0">
                <a:effectLst/>
                <a:latin typeface="Times New Roman" panose="02020603050405020304" pitchFamily="18" charset="0"/>
                <a:ea typeface="Calibri" panose="020F0502020204030204" pitchFamily="34" charset="0"/>
                <a:cs typeface="Times New Roman" panose="02020603050405020304" pitchFamily="18" charset="0"/>
              </a:rPr>
              <a:t>Activity 2</a:t>
            </a:r>
          </a:p>
          <a:p>
            <a:pPr algn="just">
              <a:lnSpc>
                <a:spcPct val="115000"/>
              </a:lnSpc>
              <a:spcAft>
                <a:spcPts val="100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Q1. Mention any 2 types of Assistive resources and identify two materials found in each type of Assistive resources? </a:t>
            </a:r>
          </a:p>
          <a:p>
            <a:pPr algn="just">
              <a:lnSpc>
                <a:spcPct val="115000"/>
              </a:lnSpc>
              <a:spcAft>
                <a:spcPts val="1000"/>
              </a:spcAft>
            </a:pP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Q2. Why do you think that assistive technologies are necessary for persons with visual difficulties? </a:t>
            </a:r>
          </a:p>
          <a:p>
            <a:pPr>
              <a:lnSpc>
                <a:spcPct val="115000"/>
              </a:lnSpc>
              <a:spcAft>
                <a:spcPts val="1000"/>
              </a:spcAft>
            </a:pPr>
            <a:endParaRPr lang="en-RW" altLang="en-RW" dirty="0">
              <a:latin typeface="Calibri" panose="020F0502020204030204" pitchFamily="34" charset="0"/>
              <a:ea typeface="Calibri" panose="020F0502020204030204" pitchFamily="34" charset="0"/>
              <a:cs typeface="Times New Roman" panose="02020603050405020304" pitchFamily="18" charset="0"/>
            </a:endParaRPr>
          </a:p>
        </p:txBody>
      </p:sp>
      <p:sp>
        <p:nvSpPr>
          <p:cNvPr id="11268" name="Date Placeholder 5">
            <a:extLst>
              <a:ext uri="{FF2B5EF4-FFF2-40B4-BE49-F238E27FC236}">
                <a16:creationId xmlns:a16="http://schemas.microsoft.com/office/drawing/2014/main" id="{192B5536-13DA-D886-757A-00D3E12E15CD}"/>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230CF38D-66EE-4A01-9189-74E52DC5EFAB}" type="datetime1">
              <a:rPr lang="en-GB" altLang="en-US" b="1" smtClean="0">
                <a:solidFill>
                  <a:schemeClr val="tx2"/>
                </a:solidFill>
              </a:rPr>
              <a:pPr fontAlgn="base">
                <a:spcBef>
                  <a:spcPct val="0"/>
                </a:spcBef>
                <a:spcAft>
                  <a:spcPct val="0"/>
                </a:spcAft>
              </a:pPr>
              <a:t>05/11/2022</a:t>
            </a:fld>
            <a:endParaRPr lang="en-GB" altLang="en-US" b="1">
              <a:solidFill>
                <a:schemeClr val="tx2"/>
              </a:solidFill>
            </a:endParaRPr>
          </a:p>
        </p:txBody>
      </p:sp>
      <p:sp>
        <p:nvSpPr>
          <p:cNvPr id="11269" name="Footer Placeholder 6">
            <a:extLst>
              <a:ext uri="{FF2B5EF4-FFF2-40B4-BE49-F238E27FC236}">
                <a16:creationId xmlns:a16="http://schemas.microsoft.com/office/drawing/2014/main" id="{3E3F144A-4E7A-F050-F681-B672B5661F2F}"/>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base">
              <a:spcBef>
                <a:spcPct val="0"/>
              </a:spcBef>
              <a:spcAft>
                <a:spcPct val="0"/>
              </a:spcAft>
            </a:pPr>
            <a:r>
              <a:rPr lang="en-US" altLang="en-US" sz="1400" b="1">
                <a:solidFill>
                  <a:schemeClr val="tx2"/>
                </a:solidFill>
              </a:rPr>
              <a:t>Teaching Learners with Visual Difficulties </a:t>
            </a:r>
            <a:endParaRPr lang="en-GB" altLang="en-US" sz="1400" b="1">
              <a:solidFill>
                <a:schemeClr val="tx2"/>
              </a:solidFill>
            </a:endParaRPr>
          </a:p>
        </p:txBody>
      </p:sp>
      <p:sp>
        <p:nvSpPr>
          <p:cNvPr id="11270" name="Slide Number Placeholder 8">
            <a:extLst>
              <a:ext uri="{FF2B5EF4-FFF2-40B4-BE49-F238E27FC236}">
                <a16:creationId xmlns:a16="http://schemas.microsoft.com/office/drawing/2014/main" id="{A3F8FABC-9255-F887-9905-7E67D9402C0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fld id="{F277EF00-11A2-476D-9614-2D1F44FBBC2F}" type="slidenum">
              <a:rPr lang="en-GB" altLang="en-US" smtClean="0">
                <a:solidFill>
                  <a:schemeClr val="tx2"/>
                </a:solidFill>
              </a:rPr>
              <a:pPr/>
              <a:t>6</a:t>
            </a:fld>
            <a:endParaRPr lang="en-GB" altLang="en-US">
              <a:solidFill>
                <a:schemeClr val="tx2"/>
              </a:solidFill>
            </a:endParaRPr>
          </a:p>
        </p:txBody>
      </p:sp>
      <p:sp>
        <p:nvSpPr>
          <p:cNvPr id="6152" name="TextBox 1">
            <a:extLst>
              <a:ext uri="{FF2B5EF4-FFF2-40B4-BE49-F238E27FC236}">
                <a16:creationId xmlns:a16="http://schemas.microsoft.com/office/drawing/2014/main" id="{3842FC33-9C2F-205C-A489-AB9032932B2D}"/>
              </a:ext>
            </a:extLst>
          </p:cNvPr>
          <p:cNvSpPr txBox="1">
            <a:spLocks noChangeArrowheads="1"/>
          </p:cNvSpPr>
          <p:nvPr/>
        </p:nvSpPr>
        <p:spPr bwMode="auto">
          <a:xfrm>
            <a:off x="1928813" y="1495425"/>
            <a:ext cx="8886825" cy="523220"/>
          </a:xfrm>
          <a:prstGeom prst="rect">
            <a:avLst/>
          </a:prstGeom>
          <a:solidFill>
            <a:schemeClr val="accent3">
              <a:lumMod val="40000"/>
              <a:lumOff val="60000"/>
            </a:schemeClr>
          </a:solidFill>
          <a:ln>
            <a:noFill/>
          </a:ln>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auto">
              <a:buFont typeface="Arial"/>
              <a:buNone/>
              <a:defRPr/>
            </a:pPr>
            <a:r>
              <a:rPr lang="en-US" sz="2800" b="1" dirty="0">
                <a:solidFill>
                  <a:srgbClr val="7030A0"/>
                </a:solidFill>
                <a:latin typeface="Gill Sans MT" panose="020B0502020104020203" pitchFamily="34" charset="0"/>
                <a:ea typeface="Droid Serif"/>
                <a:cs typeface="Droid Serif"/>
              </a:rPr>
              <a:t>Topic 1.2: Importance of assistive resources</a:t>
            </a:r>
          </a:p>
        </p:txBody>
      </p:sp>
      <p:pic>
        <p:nvPicPr>
          <p:cNvPr id="11272" name="Picture 5">
            <a:extLst>
              <a:ext uri="{FF2B5EF4-FFF2-40B4-BE49-F238E27FC236}">
                <a16:creationId xmlns:a16="http://schemas.microsoft.com/office/drawing/2014/main" id="{2BCCDF78-546E-F418-4E67-62088A0C9B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193675"/>
            <a:ext cx="2362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2">
            <a:extLst>
              <a:ext uri="{FF2B5EF4-FFF2-40B4-BE49-F238E27FC236}">
                <a16:creationId xmlns:a16="http://schemas.microsoft.com/office/drawing/2014/main" id="{577E565E-4A42-7184-8CCC-4AE843FF6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47" t="13245" r="61972" b="15231"/>
          <a:stretch>
            <a:fillRect/>
          </a:stretch>
        </p:blipFill>
        <p:spPr bwMode="auto">
          <a:xfrm>
            <a:off x="9399588" y="279400"/>
            <a:ext cx="24161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2" descr="SURVEY: Access to Inclusive Education during COVID19 -">
            <a:extLst>
              <a:ext uri="{FF2B5EF4-FFF2-40B4-BE49-F238E27FC236}">
                <a16:creationId xmlns:a16="http://schemas.microsoft.com/office/drawing/2014/main" id="{8E948084-CB65-2CC8-E614-DDC8582069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6203"/>
          <a:stretch>
            <a:fillRect/>
          </a:stretch>
        </p:blipFill>
        <p:spPr bwMode="auto">
          <a:xfrm>
            <a:off x="5618163" y="220663"/>
            <a:ext cx="18669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2886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7">
            <a:extLst>
              <a:ext uri="{FF2B5EF4-FFF2-40B4-BE49-F238E27FC236}">
                <a16:creationId xmlns:a16="http://schemas.microsoft.com/office/drawing/2014/main" id="{EE8C5164-AACA-BE24-C184-2BB3CE4B7CC5}"/>
              </a:ext>
            </a:extLst>
          </p:cNvPr>
          <p:cNvSpPr txBox="1">
            <a:spLocks/>
          </p:cNvSpPr>
          <p:nvPr/>
        </p:nvSpPr>
        <p:spPr>
          <a:xfrm>
            <a:off x="0" y="6357938"/>
            <a:ext cx="12192000" cy="500062"/>
          </a:xfrm>
          <a:prstGeom prst="rect">
            <a:avLst/>
          </a:prstGeom>
          <a:solidFill>
            <a:schemeClr val="accent3">
              <a:lumMod val="40000"/>
              <a:lumOff val="60000"/>
            </a:schemeClr>
          </a:solidFill>
          <a:effectLst/>
        </p:spPr>
        <p:txBody>
          <a:bodyPr anchor="b"/>
          <a:lstStyle>
            <a:lvl1pPr algn="ctr" defTabSz="457200" rtl="0" eaLnBrk="1" latinLnBrk="0" hangingPunct="1">
              <a:spcBef>
                <a:spcPct val="0"/>
              </a:spcBef>
              <a:buNone/>
              <a:defRPr sz="4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defRPr/>
            </a:pPr>
            <a:r>
              <a:rPr lang="en-GB" sz="2400" b="1" dirty="0">
                <a:effectLst>
                  <a:outerShdw blurRad="38100" dist="38100" dir="2700000" algn="tl">
                    <a:srgbClr val="000000">
                      <a:alpha val="43137"/>
                    </a:srgbClr>
                  </a:outerShdw>
                </a:effectLst>
              </a:rPr>
              <a:t> </a:t>
            </a:r>
            <a:r>
              <a:rPr lang="en-GB" sz="2400" dirty="0">
                <a:effectLst>
                  <a:outerShdw blurRad="38100" dist="38100" dir="2700000" algn="tl">
                    <a:srgbClr val="000000">
                      <a:alpha val="43137"/>
                    </a:srgbClr>
                  </a:outerShdw>
                </a:effectLst>
              </a:rPr>
              <a:t> </a:t>
            </a:r>
            <a:endParaRPr lang="nl-BE" sz="2400" dirty="0"/>
          </a:p>
        </p:txBody>
      </p:sp>
      <p:sp>
        <p:nvSpPr>
          <p:cNvPr id="11267" name="Rectangle 4">
            <a:extLst>
              <a:ext uri="{FF2B5EF4-FFF2-40B4-BE49-F238E27FC236}">
                <a16:creationId xmlns:a16="http://schemas.microsoft.com/office/drawing/2014/main" id="{98A667BF-3D87-63B3-DF28-34E688A6113F}"/>
              </a:ext>
            </a:extLst>
          </p:cNvPr>
          <p:cNvSpPr>
            <a:spLocks noChangeArrowheads="1"/>
          </p:cNvSpPr>
          <p:nvPr/>
        </p:nvSpPr>
        <p:spPr bwMode="auto">
          <a:xfrm>
            <a:off x="182879" y="2018646"/>
            <a:ext cx="6663194" cy="1777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marL="0" marR="0" lvl="0" indent="0" algn="l" rtl="0">
              <a:lnSpc>
                <a:spcPct val="100000"/>
              </a:lnSpc>
              <a:spcBef>
                <a:spcPts val="0"/>
              </a:spcBef>
              <a:spcAft>
                <a:spcPts val="0"/>
              </a:spcAft>
              <a:buClr>
                <a:schemeClr val="dk1"/>
              </a:buClr>
              <a:buSzPts val="1800"/>
              <a:buFont typeface="Calibri"/>
              <a:buNone/>
            </a:pPr>
            <a:r>
              <a:rPr lang="en-US" sz="1800" dirty="0">
                <a:solidFill>
                  <a:schemeClr val="dk1"/>
                </a:solidFill>
                <a:latin typeface="Calibri"/>
                <a:ea typeface="Calibri"/>
                <a:cs typeface="Calibri"/>
                <a:sym typeface="Calibri"/>
              </a:rPr>
              <a:t>Braille is a system of raised dots that can be read with the fingers by people who are blind or who have low vision. Dots are arranged in two vertical rows of three dots each (</a:t>
            </a:r>
            <a:r>
              <a:rPr lang="en-US" sz="1800" dirty="0" err="1">
                <a:solidFill>
                  <a:schemeClr val="dk1"/>
                </a:solidFill>
                <a:latin typeface="Calibri"/>
                <a:ea typeface="Calibri"/>
                <a:cs typeface="Calibri"/>
                <a:sym typeface="Calibri"/>
              </a:rPr>
              <a:t>Howse</a:t>
            </a:r>
            <a:r>
              <a:rPr lang="en-US" sz="1800" dirty="0">
                <a:solidFill>
                  <a:schemeClr val="dk1"/>
                </a:solidFill>
                <a:latin typeface="Calibri"/>
                <a:ea typeface="Calibri"/>
                <a:cs typeface="Calibri"/>
                <a:sym typeface="Calibri"/>
              </a:rPr>
              <a:t>, 2013). </a:t>
            </a:r>
          </a:p>
          <a:p>
            <a:pPr marL="0" marR="0" lvl="0" indent="0" algn="l" rtl="0">
              <a:lnSpc>
                <a:spcPct val="100000"/>
              </a:lnSpc>
              <a:spcBef>
                <a:spcPts val="0"/>
              </a:spcBef>
              <a:spcAft>
                <a:spcPts val="0"/>
              </a:spcAft>
              <a:buClr>
                <a:schemeClr val="dk1"/>
              </a:buClr>
              <a:buSzPts val="1800"/>
              <a:buFont typeface="Calibri"/>
              <a:buNone/>
            </a:pPr>
            <a:endParaRPr lang="en-US" dirty="0">
              <a:solidFill>
                <a:schemeClr val="dk1"/>
              </a:solidFill>
              <a:latin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lang="en-US" dirty="0"/>
          </a:p>
          <a:p>
            <a:pPr>
              <a:lnSpc>
                <a:spcPct val="115000"/>
              </a:lnSpc>
              <a:spcAft>
                <a:spcPts val="1000"/>
              </a:spcAft>
            </a:pPr>
            <a:endParaRPr lang="en-RW" altLang="en-RW" dirty="0">
              <a:latin typeface="Calibri" panose="020F0502020204030204" pitchFamily="34" charset="0"/>
              <a:ea typeface="Calibri" panose="020F0502020204030204" pitchFamily="34" charset="0"/>
              <a:cs typeface="Times New Roman" panose="02020603050405020304" pitchFamily="18" charset="0"/>
            </a:endParaRPr>
          </a:p>
        </p:txBody>
      </p:sp>
      <p:sp>
        <p:nvSpPr>
          <p:cNvPr id="11268" name="Date Placeholder 5">
            <a:extLst>
              <a:ext uri="{FF2B5EF4-FFF2-40B4-BE49-F238E27FC236}">
                <a16:creationId xmlns:a16="http://schemas.microsoft.com/office/drawing/2014/main" id="{192B5536-13DA-D886-757A-00D3E12E15CD}"/>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230CF38D-66EE-4A01-9189-74E52DC5EFAB}" type="datetime1">
              <a:rPr lang="en-GB" altLang="en-US" b="1" smtClean="0">
                <a:solidFill>
                  <a:schemeClr val="tx2"/>
                </a:solidFill>
              </a:rPr>
              <a:pPr fontAlgn="base">
                <a:spcBef>
                  <a:spcPct val="0"/>
                </a:spcBef>
                <a:spcAft>
                  <a:spcPct val="0"/>
                </a:spcAft>
              </a:pPr>
              <a:t>05/11/2022</a:t>
            </a:fld>
            <a:endParaRPr lang="en-GB" altLang="en-US" b="1">
              <a:solidFill>
                <a:schemeClr val="tx2"/>
              </a:solidFill>
            </a:endParaRPr>
          </a:p>
        </p:txBody>
      </p:sp>
      <p:sp>
        <p:nvSpPr>
          <p:cNvPr id="11269" name="Footer Placeholder 6">
            <a:extLst>
              <a:ext uri="{FF2B5EF4-FFF2-40B4-BE49-F238E27FC236}">
                <a16:creationId xmlns:a16="http://schemas.microsoft.com/office/drawing/2014/main" id="{3E3F144A-4E7A-F050-F681-B672B5661F2F}"/>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base">
              <a:spcBef>
                <a:spcPct val="0"/>
              </a:spcBef>
              <a:spcAft>
                <a:spcPct val="0"/>
              </a:spcAft>
            </a:pPr>
            <a:r>
              <a:rPr lang="en-US" altLang="en-US" sz="1400" b="1">
                <a:solidFill>
                  <a:schemeClr val="tx2"/>
                </a:solidFill>
              </a:rPr>
              <a:t>Teaching Learners with Visual Difficulties </a:t>
            </a:r>
            <a:endParaRPr lang="en-GB" altLang="en-US" sz="1400" b="1">
              <a:solidFill>
                <a:schemeClr val="tx2"/>
              </a:solidFill>
            </a:endParaRPr>
          </a:p>
        </p:txBody>
      </p:sp>
      <p:sp>
        <p:nvSpPr>
          <p:cNvPr id="11270" name="Slide Number Placeholder 8">
            <a:extLst>
              <a:ext uri="{FF2B5EF4-FFF2-40B4-BE49-F238E27FC236}">
                <a16:creationId xmlns:a16="http://schemas.microsoft.com/office/drawing/2014/main" id="{A3F8FABC-9255-F887-9905-7E67D9402C0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fld id="{F277EF00-11A2-476D-9614-2D1F44FBBC2F}" type="slidenum">
              <a:rPr lang="en-GB" altLang="en-US" smtClean="0">
                <a:solidFill>
                  <a:schemeClr val="tx2"/>
                </a:solidFill>
              </a:rPr>
              <a:pPr/>
              <a:t>7</a:t>
            </a:fld>
            <a:endParaRPr lang="en-GB" altLang="en-US">
              <a:solidFill>
                <a:schemeClr val="tx2"/>
              </a:solidFill>
            </a:endParaRPr>
          </a:p>
        </p:txBody>
      </p:sp>
      <p:sp>
        <p:nvSpPr>
          <p:cNvPr id="6152" name="TextBox 1">
            <a:extLst>
              <a:ext uri="{FF2B5EF4-FFF2-40B4-BE49-F238E27FC236}">
                <a16:creationId xmlns:a16="http://schemas.microsoft.com/office/drawing/2014/main" id="{3842FC33-9C2F-205C-A489-AB9032932B2D}"/>
              </a:ext>
            </a:extLst>
          </p:cNvPr>
          <p:cNvSpPr txBox="1">
            <a:spLocks noChangeArrowheads="1"/>
          </p:cNvSpPr>
          <p:nvPr/>
        </p:nvSpPr>
        <p:spPr bwMode="auto">
          <a:xfrm>
            <a:off x="1928813" y="1495425"/>
            <a:ext cx="8886825" cy="523220"/>
          </a:xfrm>
          <a:prstGeom prst="rect">
            <a:avLst/>
          </a:prstGeom>
          <a:solidFill>
            <a:schemeClr val="accent3">
              <a:lumMod val="40000"/>
              <a:lumOff val="60000"/>
            </a:schemeClr>
          </a:solidFill>
          <a:ln>
            <a:noFill/>
          </a:ln>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auto">
              <a:buFont typeface="Arial"/>
              <a:buNone/>
              <a:defRPr/>
            </a:pPr>
            <a:r>
              <a:rPr lang="en-US" sz="2800" b="1" dirty="0">
                <a:solidFill>
                  <a:srgbClr val="7030A0"/>
                </a:solidFill>
                <a:latin typeface="Gill Sans MT" panose="020B0502020104020203" pitchFamily="34" charset="0"/>
                <a:ea typeface="Droid Serif"/>
                <a:cs typeface="Droid Serif"/>
              </a:rPr>
              <a:t>Assistive resources: Perkins Braille</a:t>
            </a:r>
          </a:p>
        </p:txBody>
      </p:sp>
      <p:pic>
        <p:nvPicPr>
          <p:cNvPr id="11272" name="Picture 5">
            <a:extLst>
              <a:ext uri="{FF2B5EF4-FFF2-40B4-BE49-F238E27FC236}">
                <a16:creationId xmlns:a16="http://schemas.microsoft.com/office/drawing/2014/main" id="{2BCCDF78-546E-F418-4E67-62088A0C9B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193675"/>
            <a:ext cx="2362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2">
            <a:extLst>
              <a:ext uri="{FF2B5EF4-FFF2-40B4-BE49-F238E27FC236}">
                <a16:creationId xmlns:a16="http://schemas.microsoft.com/office/drawing/2014/main" id="{577E565E-4A42-7184-8CCC-4AE843FF6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47" t="13245" r="61972" b="15231"/>
          <a:stretch>
            <a:fillRect/>
          </a:stretch>
        </p:blipFill>
        <p:spPr bwMode="auto">
          <a:xfrm>
            <a:off x="9399588" y="279400"/>
            <a:ext cx="24161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2" descr="SURVEY: Access to Inclusive Education during COVID19 -">
            <a:extLst>
              <a:ext uri="{FF2B5EF4-FFF2-40B4-BE49-F238E27FC236}">
                <a16:creationId xmlns:a16="http://schemas.microsoft.com/office/drawing/2014/main" id="{8E948084-CB65-2CC8-E614-DDC8582069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6203"/>
          <a:stretch>
            <a:fillRect/>
          </a:stretch>
        </p:blipFill>
        <p:spPr bwMode="auto">
          <a:xfrm>
            <a:off x="5618163" y="220663"/>
            <a:ext cx="18669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DA8D4FF-8276-5E2C-DB2C-C97F5A6D1FD8}"/>
              </a:ext>
            </a:extLst>
          </p:cNvPr>
          <p:cNvPicPr>
            <a:picLocks noChangeAspect="1"/>
          </p:cNvPicPr>
          <p:nvPr/>
        </p:nvPicPr>
        <p:blipFill>
          <a:blip r:embed="rId5"/>
          <a:stretch>
            <a:fillRect/>
          </a:stretch>
        </p:blipFill>
        <p:spPr>
          <a:xfrm>
            <a:off x="7560849" y="2263741"/>
            <a:ext cx="4115157" cy="2950720"/>
          </a:xfrm>
          <a:prstGeom prst="rect">
            <a:avLst/>
          </a:prstGeom>
        </p:spPr>
      </p:pic>
      <p:pic>
        <p:nvPicPr>
          <p:cNvPr id="3" name="Google Shape;150;p21">
            <a:extLst>
              <a:ext uri="{FF2B5EF4-FFF2-40B4-BE49-F238E27FC236}">
                <a16:creationId xmlns:a16="http://schemas.microsoft.com/office/drawing/2014/main" id="{35830BF0-DBBB-707B-1094-8E860988C16C}"/>
              </a:ext>
            </a:extLst>
          </p:cNvPr>
          <p:cNvPicPr preferRelativeResize="0"/>
          <p:nvPr/>
        </p:nvPicPr>
        <p:blipFill rotWithShape="1">
          <a:blip r:embed="rId6">
            <a:alphaModFix/>
          </a:blip>
          <a:srcRect/>
          <a:stretch/>
        </p:blipFill>
        <p:spPr>
          <a:xfrm>
            <a:off x="2864802" y="3252874"/>
            <a:ext cx="1433195" cy="1222375"/>
          </a:xfrm>
          <a:prstGeom prst="rect">
            <a:avLst/>
          </a:prstGeom>
          <a:noFill/>
          <a:ln>
            <a:noFill/>
          </a:ln>
        </p:spPr>
      </p:pic>
    </p:spTree>
    <p:extLst>
      <p:ext uri="{BB962C8B-B14F-4D97-AF65-F5344CB8AC3E}">
        <p14:creationId xmlns:p14="http://schemas.microsoft.com/office/powerpoint/2010/main" val="1390388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7">
            <a:extLst>
              <a:ext uri="{FF2B5EF4-FFF2-40B4-BE49-F238E27FC236}">
                <a16:creationId xmlns:a16="http://schemas.microsoft.com/office/drawing/2014/main" id="{EE8C5164-AACA-BE24-C184-2BB3CE4B7CC5}"/>
              </a:ext>
            </a:extLst>
          </p:cNvPr>
          <p:cNvSpPr txBox="1">
            <a:spLocks/>
          </p:cNvSpPr>
          <p:nvPr/>
        </p:nvSpPr>
        <p:spPr>
          <a:xfrm>
            <a:off x="0" y="6357938"/>
            <a:ext cx="12192000" cy="500062"/>
          </a:xfrm>
          <a:prstGeom prst="rect">
            <a:avLst/>
          </a:prstGeom>
          <a:solidFill>
            <a:schemeClr val="accent3">
              <a:lumMod val="40000"/>
              <a:lumOff val="60000"/>
            </a:schemeClr>
          </a:solidFill>
          <a:effectLst/>
        </p:spPr>
        <p:txBody>
          <a:bodyPr anchor="b"/>
          <a:lstStyle>
            <a:lvl1pPr algn="ctr" defTabSz="457200" rtl="0" eaLnBrk="1" latinLnBrk="0" hangingPunct="1">
              <a:spcBef>
                <a:spcPct val="0"/>
              </a:spcBef>
              <a:buNone/>
              <a:defRPr sz="4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defRPr/>
            </a:pPr>
            <a:r>
              <a:rPr lang="en-GB" sz="2400" b="1" dirty="0">
                <a:effectLst>
                  <a:outerShdw blurRad="38100" dist="38100" dir="2700000" algn="tl">
                    <a:srgbClr val="000000">
                      <a:alpha val="43137"/>
                    </a:srgbClr>
                  </a:outerShdw>
                </a:effectLst>
              </a:rPr>
              <a:t> </a:t>
            </a:r>
            <a:r>
              <a:rPr lang="en-GB" sz="2400" dirty="0">
                <a:effectLst>
                  <a:outerShdw blurRad="38100" dist="38100" dir="2700000" algn="tl">
                    <a:srgbClr val="000000">
                      <a:alpha val="43137"/>
                    </a:srgbClr>
                  </a:outerShdw>
                </a:effectLst>
              </a:rPr>
              <a:t> </a:t>
            </a:r>
            <a:endParaRPr lang="nl-BE" sz="2400" dirty="0"/>
          </a:p>
        </p:txBody>
      </p:sp>
      <p:sp>
        <p:nvSpPr>
          <p:cNvPr id="11267" name="Rectangle 4">
            <a:extLst>
              <a:ext uri="{FF2B5EF4-FFF2-40B4-BE49-F238E27FC236}">
                <a16:creationId xmlns:a16="http://schemas.microsoft.com/office/drawing/2014/main" id="{98A667BF-3D87-63B3-DF28-34E688A6113F}"/>
              </a:ext>
            </a:extLst>
          </p:cNvPr>
          <p:cNvSpPr>
            <a:spLocks noChangeArrowheads="1"/>
          </p:cNvSpPr>
          <p:nvPr/>
        </p:nvSpPr>
        <p:spPr bwMode="auto">
          <a:xfrm>
            <a:off x="159025" y="2010694"/>
            <a:ext cx="6663194" cy="2885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endParaRPr lang="en-US"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Braille embossers print a Braille version of the text.</a:t>
            </a:r>
            <a:endParaRPr lang="en-US" dirty="0"/>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Connected to a computer and used in conjunction with Braille translation software</a:t>
            </a:r>
            <a:endParaRPr lang="en-US" sz="1800" dirty="0"/>
          </a:p>
          <a:p>
            <a:pPr marL="0" marR="0" lvl="0" indent="0" algn="l" rtl="0">
              <a:lnSpc>
                <a:spcPct val="100000"/>
              </a:lnSpc>
              <a:spcBef>
                <a:spcPts val="0"/>
              </a:spcBef>
              <a:spcAft>
                <a:spcPts val="0"/>
              </a:spcAft>
              <a:buClr>
                <a:schemeClr val="dk1"/>
              </a:buClr>
              <a:buSzPts val="1800"/>
              <a:buFont typeface="Calibri"/>
              <a:buNone/>
            </a:pPr>
            <a:endParaRPr lang="en-US" dirty="0">
              <a:solidFill>
                <a:schemeClr val="dk1"/>
              </a:solidFill>
              <a:latin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endParaRPr lang="en-US" dirty="0"/>
          </a:p>
          <a:p>
            <a:pPr>
              <a:lnSpc>
                <a:spcPct val="115000"/>
              </a:lnSpc>
              <a:spcAft>
                <a:spcPts val="1000"/>
              </a:spcAft>
            </a:pPr>
            <a:endParaRPr lang="en-RW" altLang="en-RW" dirty="0">
              <a:latin typeface="Calibri" panose="020F0502020204030204" pitchFamily="34" charset="0"/>
              <a:ea typeface="Calibri" panose="020F0502020204030204" pitchFamily="34" charset="0"/>
              <a:cs typeface="Times New Roman" panose="02020603050405020304" pitchFamily="18" charset="0"/>
            </a:endParaRPr>
          </a:p>
        </p:txBody>
      </p:sp>
      <p:sp>
        <p:nvSpPr>
          <p:cNvPr id="11268" name="Date Placeholder 5">
            <a:extLst>
              <a:ext uri="{FF2B5EF4-FFF2-40B4-BE49-F238E27FC236}">
                <a16:creationId xmlns:a16="http://schemas.microsoft.com/office/drawing/2014/main" id="{192B5536-13DA-D886-757A-00D3E12E15CD}"/>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230CF38D-66EE-4A01-9189-74E52DC5EFAB}" type="datetime1">
              <a:rPr lang="en-GB" altLang="en-US" b="1" smtClean="0">
                <a:solidFill>
                  <a:schemeClr val="tx2"/>
                </a:solidFill>
              </a:rPr>
              <a:pPr fontAlgn="base">
                <a:spcBef>
                  <a:spcPct val="0"/>
                </a:spcBef>
                <a:spcAft>
                  <a:spcPct val="0"/>
                </a:spcAft>
              </a:pPr>
              <a:t>05/11/2022</a:t>
            </a:fld>
            <a:endParaRPr lang="en-GB" altLang="en-US" b="1">
              <a:solidFill>
                <a:schemeClr val="tx2"/>
              </a:solidFill>
            </a:endParaRPr>
          </a:p>
        </p:txBody>
      </p:sp>
      <p:sp>
        <p:nvSpPr>
          <p:cNvPr id="11269" name="Footer Placeholder 6">
            <a:extLst>
              <a:ext uri="{FF2B5EF4-FFF2-40B4-BE49-F238E27FC236}">
                <a16:creationId xmlns:a16="http://schemas.microsoft.com/office/drawing/2014/main" id="{3E3F144A-4E7A-F050-F681-B672B5661F2F}"/>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base">
              <a:spcBef>
                <a:spcPct val="0"/>
              </a:spcBef>
              <a:spcAft>
                <a:spcPct val="0"/>
              </a:spcAft>
            </a:pPr>
            <a:r>
              <a:rPr lang="en-US" altLang="en-US" sz="1400" b="1">
                <a:solidFill>
                  <a:schemeClr val="tx2"/>
                </a:solidFill>
              </a:rPr>
              <a:t>Teaching Learners with Visual Difficulties </a:t>
            </a:r>
            <a:endParaRPr lang="en-GB" altLang="en-US" sz="1400" b="1">
              <a:solidFill>
                <a:schemeClr val="tx2"/>
              </a:solidFill>
            </a:endParaRPr>
          </a:p>
        </p:txBody>
      </p:sp>
      <p:sp>
        <p:nvSpPr>
          <p:cNvPr id="11270" name="Slide Number Placeholder 8">
            <a:extLst>
              <a:ext uri="{FF2B5EF4-FFF2-40B4-BE49-F238E27FC236}">
                <a16:creationId xmlns:a16="http://schemas.microsoft.com/office/drawing/2014/main" id="{A3F8FABC-9255-F887-9905-7E67D9402C0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fld id="{F277EF00-11A2-476D-9614-2D1F44FBBC2F}" type="slidenum">
              <a:rPr lang="en-GB" altLang="en-US" smtClean="0">
                <a:solidFill>
                  <a:schemeClr val="tx2"/>
                </a:solidFill>
              </a:rPr>
              <a:pPr/>
              <a:t>8</a:t>
            </a:fld>
            <a:endParaRPr lang="en-GB" altLang="en-US">
              <a:solidFill>
                <a:schemeClr val="tx2"/>
              </a:solidFill>
            </a:endParaRPr>
          </a:p>
        </p:txBody>
      </p:sp>
      <p:sp>
        <p:nvSpPr>
          <p:cNvPr id="6152" name="TextBox 1">
            <a:extLst>
              <a:ext uri="{FF2B5EF4-FFF2-40B4-BE49-F238E27FC236}">
                <a16:creationId xmlns:a16="http://schemas.microsoft.com/office/drawing/2014/main" id="{3842FC33-9C2F-205C-A489-AB9032932B2D}"/>
              </a:ext>
            </a:extLst>
          </p:cNvPr>
          <p:cNvSpPr txBox="1">
            <a:spLocks noChangeArrowheads="1"/>
          </p:cNvSpPr>
          <p:nvPr/>
        </p:nvSpPr>
        <p:spPr bwMode="auto">
          <a:xfrm>
            <a:off x="1928813" y="1495425"/>
            <a:ext cx="8886825" cy="1384995"/>
          </a:xfrm>
          <a:prstGeom prst="rect">
            <a:avLst/>
          </a:prstGeom>
          <a:solidFill>
            <a:schemeClr val="accent3">
              <a:lumMod val="40000"/>
              <a:lumOff val="60000"/>
            </a:schemeClr>
          </a:solidFill>
          <a:ln>
            <a:noFill/>
          </a:ln>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a:defRPr/>
            </a:pPr>
            <a:r>
              <a:rPr lang="en-US" sz="2800" b="1" dirty="0">
                <a:solidFill>
                  <a:srgbClr val="7030A0"/>
                </a:solidFill>
                <a:latin typeface="Gill Sans MT" panose="020B0502020104020203" pitchFamily="34" charset="0"/>
                <a:ea typeface="Droid Serif"/>
                <a:cs typeface="Droid Serif"/>
              </a:rPr>
              <a:t>Assistive resources </a:t>
            </a:r>
          </a:p>
          <a:p>
            <a:pPr algn="ctr" fontAlgn="auto">
              <a:buFont typeface="Arial"/>
              <a:buNone/>
              <a:defRPr/>
            </a:pPr>
            <a:r>
              <a:rPr lang="en-US" sz="2800" b="1" dirty="0">
                <a:solidFill>
                  <a:srgbClr val="7030A0"/>
                </a:solidFill>
                <a:latin typeface="Gill Sans MT" panose="020B0502020104020203" pitchFamily="34" charset="0"/>
                <a:ea typeface="Droid Serif"/>
                <a:cs typeface="Droid Serif"/>
              </a:rPr>
              <a:t>:Braille embossers</a:t>
            </a:r>
          </a:p>
          <a:p>
            <a:pPr algn="ctr" fontAlgn="auto">
              <a:buFont typeface="Arial"/>
              <a:buNone/>
              <a:defRPr/>
            </a:pPr>
            <a:r>
              <a:rPr lang="en-US" sz="2800" b="1" dirty="0">
                <a:solidFill>
                  <a:srgbClr val="7030A0"/>
                </a:solidFill>
                <a:latin typeface="Gill Sans MT" panose="020B0502020104020203" pitchFamily="34" charset="0"/>
                <a:ea typeface="Droid Serif"/>
                <a:cs typeface="Droid Serif"/>
              </a:rPr>
              <a:t>Basic-D V5 </a:t>
            </a:r>
          </a:p>
        </p:txBody>
      </p:sp>
      <p:pic>
        <p:nvPicPr>
          <p:cNvPr id="11272" name="Picture 5">
            <a:extLst>
              <a:ext uri="{FF2B5EF4-FFF2-40B4-BE49-F238E27FC236}">
                <a16:creationId xmlns:a16="http://schemas.microsoft.com/office/drawing/2014/main" id="{2BCCDF78-546E-F418-4E67-62088A0C9B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193675"/>
            <a:ext cx="2362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2">
            <a:extLst>
              <a:ext uri="{FF2B5EF4-FFF2-40B4-BE49-F238E27FC236}">
                <a16:creationId xmlns:a16="http://schemas.microsoft.com/office/drawing/2014/main" id="{577E565E-4A42-7184-8CCC-4AE843FF6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47" t="13245" r="61972" b="15231"/>
          <a:stretch>
            <a:fillRect/>
          </a:stretch>
        </p:blipFill>
        <p:spPr bwMode="auto">
          <a:xfrm>
            <a:off x="9399588" y="279400"/>
            <a:ext cx="24161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2" descr="SURVEY: Access to Inclusive Education during COVID19 -">
            <a:extLst>
              <a:ext uri="{FF2B5EF4-FFF2-40B4-BE49-F238E27FC236}">
                <a16:creationId xmlns:a16="http://schemas.microsoft.com/office/drawing/2014/main" id="{8E948084-CB65-2CC8-E614-DDC8582069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6203"/>
          <a:stretch>
            <a:fillRect/>
          </a:stretch>
        </p:blipFill>
        <p:spPr bwMode="auto">
          <a:xfrm>
            <a:off x="5618163" y="220663"/>
            <a:ext cx="18669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Google Shape;187;p25" descr="C:\Users\HP\Desktop\index3.jpg">
            <a:extLst>
              <a:ext uri="{FF2B5EF4-FFF2-40B4-BE49-F238E27FC236}">
                <a16:creationId xmlns:a16="http://schemas.microsoft.com/office/drawing/2014/main" id="{420BA955-2F3B-C541-41B6-797BB6737339}"/>
              </a:ext>
            </a:extLst>
          </p:cNvPr>
          <p:cNvPicPr preferRelativeResize="0"/>
          <p:nvPr/>
        </p:nvPicPr>
        <p:blipFill rotWithShape="1">
          <a:blip r:embed="rId5">
            <a:alphaModFix/>
          </a:blip>
          <a:srcRect l="21396" t="30533" r="17905" b="22941"/>
          <a:stretch/>
        </p:blipFill>
        <p:spPr>
          <a:xfrm>
            <a:off x="7894006" y="2859644"/>
            <a:ext cx="2744578" cy="1895235"/>
          </a:xfrm>
          <a:prstGeom prst="rect">
            <a:avLst/>
          </a:prstGeom>
          <a:noFill/>
          <a:ln>
            <a:noFill/>
          </a:ln>
        </p:spPr>
      </p:pic>
    </p:spTree>
    <p:extLst>
      <p:ext uri="{BB962C8B-B14F-4D97-AF65-F5344CB8AC3E}">
        <p14:creationId xmlns:p14="http://schemas.microsoft.com/office/powerpoint/2010/main" val="3522577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7">
            <a:extLst>
              <a:ext uri="{FF2B5EF4-FFF2-40B4-BE49-F238E27FC236}">
                <a16:creationId xmlns:a16="http://schemas.microsoft.com/office/drawing/2014/main" id="{EE8C5164-AACA-BE24-C184-2BB3CE4B7CC5}"/>
              </a:ext>
            </a:extLst>
          </p:cNvPr>
          <p:cNvSpPr txBox="1">
            <a:spLocks/>
          </p:cNvSpPr>
          <p:nvPr/>
        </p:nvSpPr>
        <p:spPr>
          <a:xfrm>
            <a:off x="0" y="6357938"/>
            <a:ext cx="12192000" cy="500062"/>
          </a:xfrm>
          <a:prstGeom prst="rect">
            <a:avLst/>
          </a:prstGeom>
          <a:solidFill>
            <a:schemeClr val="accent3">
              <a:lumMod val="40000"/>
              <a:lumOff val="60000"/>
            </a:schemeClr>
          </a:solidFill>
          <a:effectLst/>
        </p:spPr>
        <p:txBody>
          <a:bodyPr anchor="b"/>
          <a:lstStyle>
            <a:lvl1pPr algn="ctr" defTabSz="457200" rtl="0" eaLnBrk="1" latinLnBrk="0" hangingPunct="1">
              <a:spcBef>
                <a:spcPct val="0"/>
              </a:spcBef>
              <a:buNone/>
              <a:defRPr sz="4400" b="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fontAlgn="auto">
              <a:spcAft>
                <a:spcPts val="0"/>
              </a:spcAft>
              <a:defRPr/>
            </a:pPr>
            <a:r>
              <a:rPr lang="en-GB" sz="2400" b="1" dirty="0">
                <a:effectLst>
                  <a:outerShdw blurRad="38100" dist="38100" dir="2700000" algn="tl">
                    <a:srgbClr val="000000">
                      <a:alpha val="43137"/>
                    </a:srgbClr>
                  </a:outerShdw>
                </a:effectLst>
              </a:rPr>
              <a:t> </a:t>
            </a:r>
            <a:r>
              <a:rPr lang="en-GB" sz="2400" dirty="0">
                <a:effectLst>
                  <a:outerShdw blurRad="38100" dist="38100" dir="2700000" algn="tl">
                    <a:srgbClr val="000000">
                      <a:alpha val="43137"/>
                    </a:srgbClr>
                  </a:outerShdw>
                </a:effectLst>
              </a:rPr>
              <a:t> </a:t>
            </a:r>
            <a:endParaRPr lang="nl-BE" sz="2400" dirty="0"/>
          </a:p>
        </p:txBody>
      </p:sp>
      <p:sp>
        <p:nvSpPr>
          <p:cNvPr id="11267" name="Rectangle 4">
            <a:extLst>
              <a:ext uri="{FF2B5EF4-FFF2-40B4-BE49-F238E27FC236}">
                <a16:creationId xmlns:a16="http://schemas.microsoft.com/office/drawing/2014/main" id="{98A667BF-3D87-63B3-DF28-34E688A6113F}"/>
              </a:ext>
            </a:extLst>
          </p:cNvPr>
          <p:cNvSpPr>
            <a:spLocks noChangeArrowheads="1"/>
          </p:cNvSpPr>
          <p:nvPr/>
        </p:nvSpPr>
        <p:spPr bwMode="auto">
          <a:xfrm>
            <a:off x="159025" y="2010694"/>
            <a:ext cx="10104162" cy="3162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marL="0" marR="0" lvl="0" indent="0" algn="l" rtl="0">
              <a:spcBef>
                <a:spcPts val="0"/>
              </a:spcBef>
              <a:spcAft>
                <a:spcPts val="0"/>
              </a:spcAft>
              <a:buNone/>
            </a:pPr>
            <a:r>
              <a:rPr lang="en-US" sz="1800" b="1" u="sng" dirty="0">
                <a:solidFill>
                  <a:schemeClr val="dk1"/>
                </a:solidFill>
                <a:latin typeface="Calibri"/>
                <a:ea typeface="Calibri"/>
                <a:cs typeface="Calibri"/>
                <a:sym typeface="Calibri"/>
              </a:rPr>
              <a:t>The following are the importance of assistive technologies:</a:t>
            </a: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Assistive resources helps schools and teachers deliver on the promise of educational equity </a:t>
            </a: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Assistive resources also enables people with visual impairments to be more independent</a:t>
            </a: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People with low vision can also benefit from devices that magnify or enlarge objects</a:t>
            </a: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Engages students and creates active learning</a:t>
            </a: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Encourages individual learning and growth for students of all learning styles at their own pace</a:t>
            </a: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Facilitates peer collaboration </a:t>
            </a: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Prepares students for the real world</a:t>
            </a: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Access to the most up-to-date information</a:t>
            </a:r>
          </a:p>
          <a:p>
            <a:pPr marL="0" marR="0" lvl="0" indent="0" algn="l" rtl="0">
              <a:spcBef>
                <a:spcPts val="0"/>
              </a:spcBef>
              <a:spcAft>
                <a:spcPts val="0"/>
              </a:spcAft>
              <a:buNone/>
            </a:pPr>
            <a:r>
              <a:rPr lang="en-US" sz="1800" dirty="0">
                <a:solidFill>
                  <a:schemeClr val="dk1"/>
                </a:solidFill>
                <a:latin typeface="Calibri"/>
                <a:ea typeface="Calibri"/>
                <a:cs typeface="Calibri"/>
                <a:sym typeface="Calibri"/>
              </a:rPr>
              <a:t>•	Makes learning fun</a:t>
            </a:r>
          </a:p>
          <a:p>
            <a:pPr>
              <a:lnSpc>
                <a:spcPct val="115000"/>
              </a:lnSpc>
              <a:spcAft>
                <a:spcPts val="1000"/>
              </a:spcAft>
            </a:pPr>
            <a:endParaRPr lang="en-RW" altLang="en-RW" dirty="0">
              <a:latin typeface="Calibri" panose="020F0502020204030204" pitchFamily="34" charset="0"/>
              <a:ea typeface="Calibri" panose="020F0502020204030204" pitchFamily="34" charset="0"/>
              <a:cs typeface="Times New Roman" panose="02020603050405020304" pitchFamily="18" charset="0"/>
            </a:endParaRPr>
          </a:p>
        </p:txBody>
      </p:sp>
      <p:sp>
        <p:nvSpPr>
          <p:cNvPr id="11268" name="Date Placeholder 5">
            <a:extLst>
              <a:ext uri="{FF2B5EF4-FFF2-40B4-BE49-F238E27FC236}">
                <a16:creationId xmlns:a16="http://schemas.microsoft.com/office/drawing/2014/main" id="{192B5536-13DA-D886-757A-00D3E12E15CD}"/>
              </a:ext>
            </a:extLst>
          </p:cNvPr>
          <p:cNvSpPr>
            <a:spLocks noGrp="1" noChangeArrowheads="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fontAlgn="base">
              <a:spcBef>
                <a:spcPct val="0"/>
              </a:spcBef>
              <a:spcAft>
                <a:spcPct val="0"/>
              </a:spcAft>
            </a:pPr>
            <a:fld id="{230CF38D-66EE-4A01-9189-74E52DC5EFAB}" type="datetime1">
              <a:rPr lang="en-GB" altLang="en-US" b="1" smtClean="0">
                <a:solidFill>
                  <a:schemeClr val="tx2"/>
                </a:solidFill>
              </a:rPr>
              <a:pPr fontAlgn="base">
                <a:spcBef>
                  <a:spcPct val="0"/>
                </a:spcBef>
                <a:spcAft>
                  <a:spcPct val="0"/>
                </a:spcAft>
              </a:pPr>
              <a:t>05/11/2022</a:t>
            </a:fld>
            <a:endParaRPr lang="en-GB" altLang="en-US" b="1">
              <a:solidFill>
                <a:schemeClr val="tx2"/>
              </a:solidFill>
            </a:endParaRPr>
          </a:p>
        </p:txBody>
      </p:sp>
      <p:sp>
        <p:nvSpPr>
          <p:cNvPr id="11269" name="Footer Placeholder 6">
            <a:extLst>
              <a:ext uri="{FF2B5EF4-FFF2-40B4-BE49-F238E27FC236}">
                <a16:creationId xmlns:a16="http://schemas.microsoft.com/office/drawing/2014/main" id="{3E3F144A-4E7A-F050-F681-B672B5661F2F}"/>
              </a:ext>
            </a:extLst>
          </p:cNvPr>
          <p:cNvSpPr>
            <a:spLocks noGrp="1" noChangeArrowheads="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fontAlgn="base">
              <a:spcBef>
                <a:spcPct val="0"/>
              </a:spcBef>
              <a:spcAft>
                <a:spcPct val="0"/>
              </a:spcAft>
            </a:pPr>
            <a:r>
              <a:rPr lang="en-US" altLang="en-US" sz="1400" b="1">
                <a:solidFill>
                  <a:schemeClr val="tx2"/>
                </a:solidFill>
              </a:rPr>
              <a:t>Teaching Learners with Visual Difficulties </a:t>
            </a:r>
            <a:endParaRPr lang="en-GB" altLang="en-US" sz="1400" b="1">
              <a:solidFill>
                <a:schemeClr val="tx2"/>
              </a:solidFill>
            </a:endParaRPr>
          </a:p>
        </p:txBody>
      </p:sp>
      <p:sp>
        <p:nvSpPr>
          <p:cNvPr id="11270" name="Slide Number Placeholder 8">
            <a:extLst>
              <a:ext uri="{FF2B5EF4-FFF2-40B4-BE49-F238E27FC236}">
                <a16:creationId xmlns:a16="http://schemas.microsoft.com/office/drawing/2014/main" id="{A3F8FABC-9255-F887-9905-7E67D9402C0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fld id="{F277EF00-11A2-476D-9614-2D1F44FBBC2F}" type="slidenum">
              <a:rPr lang="en-GB" altLang="en-US" smtClean="0">
                <a:solidFill>
                  <a:schemeClr val="tx2"/>
                </a:solidFill>
              </a:rPr>
              <a:pPr/>
              <a:t>9</a:t>
            </a:fld>
            <a:endParaRPr lang="en-GB" altLang="en-US">
              <a:solidFill>
                <a:schemeClr val="tx2"/>
              </a:solidFill>
            </a:endParaRPr>
          </a:p>
        </p:txBody>
      </p:sp>
      <p:sp>
        <p:nvSpPr>
          <p:cNvPr id="6152" name="TextBox 1">
            <a:extLst>
              <a:ext uri="{FF2B5EF4-FFF2-40B4-BE49-F238E27FC236}">
                <a16:creationId xmlns:a16="http://schemas.microsoft.com/office/drawing/2014/main" id="{3842FC33-9C2F-205C-A489-AB9032932B2D}"/>
              </a:ext>
            </a:extLst>
          </p:cNvPr>
          <p:cNvSpPr txBox="1">
            <a:spLocks noChangeArrowheads="1"/>
          </p:cNvSpPr>
          <p:nvPr/>
        </p:nvSpPr>
        <p:spPr bwMode="auto">
          <a:xfrm>
            <a:off x="1928813" y="1495425"/>
            <a:ext cx="8886825" cy="523220"/>
          </a:xfrm>
          <a:prstGeom prst="rect">
            <a:avLst/>
          </a:prstGeom>
          <a:solidFill>
            <a:schemeClr val="accent3">
              <a:lumMod val="40000"/>
              <a:lumOff val="60000"/>
            </a:schemeClr>
          </a:solidFill>
          <a:ln>
            <a:noFill/>
          </a:ln>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defTabSz="457200" eaLnBrk="0" fontAlgn="base" hangingPunct="0">
              <a:spcBef>
                <a:spcPct val="0"/>
              </a:spcBef>
              <a:spcAft>
                <a:spcPct val="0"/>
              </a:spcAft>
              <a:defRPr>
                <a:solidFill>
                  <a:schemeClr val="tx1"/>
                </a:solidFill>
                <a:latin typeface="Franklin Gothic Book" panose="020B0503020102020204" pitchFamily="34" charset="0"/>
              </a:defRPr>
            </a:lvl6pPr>
            <a:lvl7pPr marL="2971800" indent="-228600" defTabSz="457200" eaLnBrk="0" fontAlgn="base" hangingPunct="0">
              <a:spcBef>
                <a:spcPct val="0"/>
              </a:spcBef>
              <a:spcAft>
                <a:spcPct val="0"/>
              </a:spcAft>
              <a:defRPr>
                <a:solidFill>
                  <a:schemeClr val="tx1"/>
                </a:solidFill>
                <a:latin typeface="Franklin Gothic Book" panose="020B0503020102020204" pitchFamily="34" charset="0"/>
              </a:defRPr>
            </a:lvl7pPr>
            <a:lvl8pPr marL="3429000" indent="-228600" defTabSz="457200" eaLnBrk="0" fontAlgn="base" hangingPunct="0">
              <a:spcBef>
                <a:spcPct val="0"/>
              </a:spcBef>
              <a:spcAft>
                <a:spcPct val="0"/>
              </a:spcAft>
              <a:defRPr>
                <a:solidFill>
                  <a:schemeClr val="tx1"/>
                </a:solidFill>
                <a:latin typeface="Franklin Gothic Book" panose="020B0503020102020204" pitchFamily="34" charset="0"/>
              </a:defRPr>
            </a:lvl8pPr>
            <a:lvl9pPr marL="3886200" indent="-228600" defTabSz="457200" eaLnBrk="0" fontAlgn="base" hangingPunct="0">
              <a:spcBef>
                <a:spcPct val="0"/>
              </a:spcBef>
              <a:spcAft>
                <a:spcPct val="0"/>
              </a:spcAft>
              <a:defRPr>
                <a:solidFill>
                  <a:schemeClr val="tx1"/>
                </a:solidFill>
                <a:latin typeface="Franklin Gothic Book" panose="020B0503020102020204" pitchFamily="34" charset="0"/>
              </a:defRPr>
            </a:lvl9pPr>
          </a:lstStyle>
          <a:p>
            <a:pPr algn="ctr">
              <a:defRPr/>
            </a:pPr>
            <a:r>
              <a:rPr lang="en-US" sz="2800" b="1" dirty="0">
                <a:solidFill>
                  <a:srgbClr val="7030A0"/>
                </a:solidFill>
                <a:latin typeface="Gill Sans MT" panose="020B0502020104020203" pitchFamily="34" charset="0"/>
                <a:ea typeface="Droid Serif"/>
                <a:cs typeface="Droid Serif"/>
              </a:rPr>
              <a:t>Importance of AT</a:t>
            </a:r>
          </a:p>
        </p:txBody>
      </p:sp>
      <p:pic>
        <p:nvPicPr>
          <p:cNvPr id="11272" name="Picture 5">
            <a:extLst>
              <a:ext uri="{FF2B5EF4-FFF2-40B4-BE49-F238E27FC236}">
                <a16:creationId xmlns:a16="http://schemas.microsoft.com/office/drawing/2014/main" id="{2BCCDF78-546E-F418-4E67-62088A0C9B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193675"/>
            <a:ext cx="2362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2">
            <a:extLst>
              <a:ext uri="{FF2B5EF4-FFF2-40B4-BE49-F238E27FC236}">
                <a16:creationId xmlns:a16="http://schemas.microsoft.com/office/drawing/2014/main" id="{577E565E-4A42-7184-8CCC-4AE843FF6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47" t="13245" r="61972" b="15231"/>
          <a:stretch>
            <a:fillRect/>
          </a:stretch>
        </p:blipFill>
        <p:spPr bwMode="auto">
          <a:xfrm>
            <a:off x="9399588" y="279400"/>
            <a:ext cx="2416175"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2" descr="SURVEY: Access to Inclusive Education during COVID19 -">
            <a:extLst>
              <a:ext uri="{FF2B5EF4-FFF2-40B4-BE49-F238E27FC236}">
                <a16:creationId xmlns:a16="http://schemas.microsoft.com/office/drawing/2014/main" id="{8E948084-CB65-2CC8-E614-DDC8582069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16203"/>
          <a:stretch>
            <a:fillRect/>
          </a:stretch>
        </p:blipFill>
        <p:spPr bwMode="auto">
          <a:xfrm>
            <a:off x="5618163" y="220663"/>
            <a:ext cx="1866900"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2383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1627</Words>
  <Application>Microsoft Office PowerPoint</Application>
  <PresentationFormat>Widescreen</PresentationFormat>
  <Paragraphs>199</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Franklin Gothic Book</vt:lpstr>
      <vt:lpstr>Gill Sans MT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Gonzague HABINSHUTI</dc:creator>
  <cp:lastModifiedBy>Barthelemy Bizimana</cp:lastModifiedBy>
  <cp:revision>7</cp:revision>
  <dcterms:created xsi:type="dcterms:W3CDTF">2022-11-03T23:51:56Z</dcterms:created>
  <dcterms:modified xsi:type="dcterms:W3CDTF">2022-11-05T10:00:07Z</dcterms:modified>
</cp:coreProperties>
</file>