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61" r:id="rId5"/>
    <p:sldId id="264" r:id="rId6"/>
    <p:sldId id="265" r:id="rId7"/>
    <p:sldId id="267" r:id="rId8"/>
    <p:sldId id="269" r:id="rId9"/>
    <p:sldId id="270" r:id="rId10"/>
    <p:sldId id="271" r:id="rId11"/>
    <p:sldId id="272" r:id="rId12"/>
    <p:sldId id="273"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372EB7-7C2D-4906-A74A-187667047B68}"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FBAB3-1134-40E2-96BC-662B65660D50}" type="slidenum">
              <a:rPr lang="en-US" smtClean="0"/>
              <a:t>‹#›</a:t>
            </a:fld>
            <a:endParaRPr lang="en-US"/>
          </a:p>
        </p:txBody>
      </p:sp>
    </p:spTree>
    <p:extLst>
      <p:ext uri="{BB962C8B-B14F-4D97-AF65-F5344CB8AC3E}">
        <p14:creationId xmlns:p14="http://schemas.microsoft.com/office/powerpoint/2010/main" val="4132847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372EB7-7C2D-4906-A74A-187667047B68}"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FBAB3-1134-40E2-96BC-662B65660D50}" type="slidenum">
              <a:rPr lang="en-US" smtClean="0"/>
              <a:t>‹#›</a:t>
            </a:fld>
            <a:endParaRPr lang="en-US"/>
          </a:p>
        </p:txBody>
      </p:sp>
    </p:spTree>
    <p:extLst>
      <p:ext uri="{BB962C8B-B14F-4D97-AF65-F5344CB8AC3E}">
        <p14:creationId xmlns:p14="http://schemas.microsoft.com/office/powerpoint/2010/main" val="33710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372EB7-7C2D-4906-A74A-187667047B68}"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FBAB3-1134-40E2-96BC-662B65660D50}" type="slidenum">
              <a:rPr lang="en-US" smtClean="0"/>
              <a:t>‹#›</a:t>
            </a:fld>
            <a:endParaRPr lang="en-US"/>
          </a:p>
        </p:txBody>
      </p:sp>
    </p:spTree>
    <p:extLst>
      <p:ext uri="{BB962C8B-B14F-4D97-AF65-F5344CB8AC3E}">
        <p14:creationId xmlns:p14="http://schemas.microsoft.com/office/powerpoint/2010/main" val="3686518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372EB7-7C2D-4906-A74A-187667047B68}"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FBAB3-1134-40E2-96BC-662B65660D50}"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03645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372EB7-7C2D-4906-A74A-187667047B68}"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FBAB3-1134-40E2-96BC-662B65660D50}" type="slidenum">
              <a:rPr lang="en-US" smtClean="0"/>
              <a:t>‹#›</a:t>
            </a:fld>
            <a:endParaRPr lang="en-US"/>
          </a:p>
        </p:txBody>
      </p:sp>
    </p:spTree>
    <p:extLst>
      <p:ext uri="{BB962C8B-B14F-4D97-AF65-F5344CB8AC3E}">
        <p14:creationId xmlns:p14="http://schemas.microsoft.com/office/powerpoint/2010/main" val="1134635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9372EB7-7C2D-4906-A74A-187667047B68}" type="datetimeFigureOut">
              <a:rPr lang="en-US" smtClean="0"/>
              <a:t>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FBAB3-1134-40E2-96BC-662B65660D50}" type="slidenum">
              <a:rPr lang="en-US" smtClean="0"/>
              <a:t>‹#›</a:t>
            </a:fld>
            <a:endParaRPr lang="en-US"/>
          </a:p>
        </p:txBody>
      </p:sp>
    </p:spTree>
    <p:extLst>
      <p:ext uri="{BB962C8B-B14F-4D97-AF65-F5344CB8AC3E}">
        <p14:creationId xmlns:p14="http://schemas.microsoft.com/office/powerpoint/2010/main" val="696193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9372EB7-7C2D-4906-A74A-187667047B68}" type="datetimeFigureOut">
              <a:rPr lang="en-US" smtClean="0"/>
              <a:t>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FBAB3-1134-40E2-96BC-662B65660D50}" type="slidenum">
              <a:rPr lang="en-US" smtClean="0"/>
              <a:t>‹#›</a:t>
            </a:fld>
            <a:endParaRPr lang="en-US"/>
          </a:p>
        </p:txBody>
      </p:sp>
    </p:spTree>
    <p:extLst>
      <p:ext uri="{BB962C8B-B14F-4D97-AF65-F5344CB8AC3E}">
        <p14:creationId xmlns:p14="http://schemas.microsoft.com/office/powerpoint/2010/main" val="3533327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72EB7-7C2D-4906-A74A-187667047B68}"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FBAB3-1134-40E2-96BC-662B65660D50}" type="slidenum">
              <a:rPr lang="en-US" smtClean="0"/>
              <a:t>‹#›</a:t>
            </a:fld>
            <a:endParaRPr lang="en-US"/>
          </a:p>
        </p:txBody>
      </p:sp>
    </p:spTree>
    <p:extLst>
      <p:ext uri="{BB962C8B-B14F-4D97-AF65-F5344CB8AC3E}">
        <p14:creationId xmlns:p14="http://schemas.microsoft.com/office/powerpoint/2010/main" val="141412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72EB7-7C2D-4906-A74A-187667047B68}"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FBAB3-1134-40E2-96BC-662B65660D50}" type="slidenum">
              <a:rPr lang="en-US" smtClean="0"/>
              <a:t>‹#›</a:t>
            </a:fld>
            <a:endParaRPr lang="en-US"/>
          </a:p>
        </p:txBody>
      </p:sp>
    </p:spTree>
    <p:extLst>
      <p:ext uri="{BB962C8B-B14F-4D97-AF65-F5344CB8AC3E}">
        <p14:creationId xmlns:p14="http://schemas.microsoft.com/office/powerpoint/2010/main" val="347232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72EB7-7C2D-4906-A74A-187667047B68}"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FBAB3-1134-40E2-96BC-662B65660D50}" type="slidenum">
              <a:rPr lang="en-US" smtClean="0"/>
              <a:t>‹#›</a:t>
            </a:fld>
            <a:endParaRPr lang="en-US"/>
          </a:p>
        </p:txBody>
      </p:sp>
    </p:spTree>
    <p:extLst>
      <p:ext uri="{BB962C8B-B14F-4D97-AF65-F5344CB8AC3E}">
        <p14:creationId xmlns:p14="http://schemas.microsoft.com/office/powerpoint/2010/main" val="425619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372EB7-7C2D-4906-A74A-187667047B68}"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FBAB3-1134-40E2-96BC-662B65660D50}" type="slidenum">
              <a:rPr lang="en-US" smtClean="0"/>
              <a:t>‹#›</a:t>
            </a:fld>
            <a:endParaRPr lang="en-US"/>
          </a:p>
        </p:txBody>
      </p:sp>
    </p:spTree>
    <p:extLst>
      <p:ext uri="{BB962C8B-B14F-4D97-AF65-F5344CB8AC3E}">
        <p14:creationId xmlns:p14="http://schemas.microsoft.com/office/powerpoint/2010/main" val="178467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372EB7-7C2D-4906-A74A-187667047B68}"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FBAB3-1134-40E2-96BC-662B65660D50}" type="slidenum">
              <a:rPr lang="en-US" smtClean="0"/>
              <a:t>‹#›</a:t>
            </a:fld>
            <a:endParaRPr lang="en-US"/>
          </a:p>
        </p:txBody>
      </p:sp>
    </p:spTree>
    <p:extLst>
      <p:ext uri="{BB962C8B-B14F-4D97-AF65-F5344CB8AC3E}">
        <p14:creationId xmlns:p14="http://schemas.microsoft.com/office/powerpoint/2010/main" val="7006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372EB7-7C2D-4906-A74A-187667047B68}" type="datetimeFigureOut">
              <a:rPr lang="en-US" smtClean="0"/>
              <a:t>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FBAB3-1134-40E2-96BC-662B65660D50}" type="slidenum">
              <a:rPr lang="en-US" smtClean="0"/>
              <a:t>‹#›</a:t>
            </a:fld>
            <a:endParaRPr lang="en-US"/>
          </a:p>
        </p:txBody>
      </p:sp>
    </p:spTree>
    <p:extLst>
      <p:ext uri="{BB962C8B-B14F-4D97-AF65-F5344CB8AC3E}">
        <p14:creationId xmlns:p14="http://schemas.microsoft.com/office/powerpoint/2010/main" val="414963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372EB7-7C2D-4906-A74A-187667047B68}" type="datetimeFigureOut">
              <a:rPr lang="en-US" smtClean="0"/>
              <a:t>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FBAB3-1134-40E2-96BC-662B65660D50}" type="slidenum">
              <a:rPr lang="en-US" smtClean="0"/>
              <a:t>‹#›</a:t>
            </a:fld>
            <a:endParaRPr lang="en-US"/>
          </a:p>
        </p:txBody>
      </p:sp>
    </p:spTree>
    <p:extLst>
      <p:ext uri="{BB962C8B-B14F-4D97-AF65-F5344CB8AC3E}">
        <p14:creationId xmlns:p14="http://schemas.microsoft.com/office/powerpoint/2010/main" val="1136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9372EB7-7C2D-4906-A74A-187667047B68}" type="datetimeFigureOut">
              <a:rPr lang="en-US" smtClean="0"/>
              <a:t>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FBAB3-1134-40E2-96BC-662B65660D50}" type="slidenum">
              <a:rPr lang="en-US" smtClean="0"/>
              <a:t>‹#›</a:t>
            </a:fld>
            <a:endParaRPr lang="en-US"/>
          </a:p>
        </p:txBody>
      </p:sp>
    </p:spTree>
    <p:extLst>
      <p:ext uri="{BB962C8B-B14F-4D97-AF65-F5344CB8AC3E}">
        <p14:creationId xmlns:p14="http://schemas.microsoft.com/office/powerpoint/2010/main" val="312756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372EB7-7C2D-4906-A74A-187667047B68}"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FBAB3-1134-40E2-96BC-662B65660D50}" type="slidenum">
              <a:rPr lang="en-US" smtClean="0"/>
              <a:t>‹#›</a:t>
            </a:fld>
            <a:endParaRPr lang="en-US"/>
          </a:p>
        </p:txBody>
      </p:sp>
    </p:spTree>
    <p:extLst>
      <p:ext uri="{BB962C8B-B14F-4D97-AF65-F5344CB8AC3E}">
        <p14:creationId xmlns:p14="http://schemas.microsoft.com/office/powerpoint/2010/main" val="126793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372EB7-7C2D-4906-A74A-187667047B68}"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FBAB3-1134-40E2-96BC-662B65660D50}" type="slidenum">
              <a:rPr lang="en-US" smtClean="0"/>
              <a:t>‹#›</a:t>
            </a:fld>
            <a:endParaRPr lang="en-US"/>
          </a:p>
        </p:txBody>
      </p:sp>
    </p:spTree>
    <p:extLst>
      <p:ext uri="{BB962C8B-B14F-4D97-AF65-F5344CB8AC3E}">
        <p14:creationId xmlns:p14="http://schemas.microsoft.com/office/powerpoint/2010/main" val="1532522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9372EB7-7C2D-4906-A74A-187667047B68}" type="datetimeFigureOut">
              <a:rPr lang="en-US" smtClean="0"/>
              <a:t>1/6/2018</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CEFBAB3-1134-40E2-96BC-662B65660D50}" type="slidenum">
              <a:rPr lang="en-US" smtClean="0"/>
              <a:t>‹#›</a:t>
            </a:fld>
            <a:endParaRPr lang="en-US"/>
          </a:p>
        </p:txBody>
      </p:sp>
    </p:spTree>
    <p:extLst>
      <p:ext uri="{BB962C8B-B14F-4D97-AF65-F5344CB8AC3E}">
        <p14:creationId xmlns:p14="http://schemas.microsoft.com/office/powerpoint/2010/main" val="90481470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Geofencing" TargetMode="External"/><Relationship Id="rId7" Type="http://schemas.openxmlformats.org/officeDocument/2006/relationships/image" Target="../media/image8.jpg"/><Relationship Id="rId2" Type="http://schemas.openxmlformats.org/officeDocument/2006/relationships/hyperlink" Target="https://en.wikipedia.org/wiki/Global_Positioning_System" TargetMode="External"/><Relationship Id="rId1" Type="http://schemas.openxmlformats.org/officeDocument/2006/relationships/slideLayout" Target="../slideLayouts/slideLayout2.xml"/><Relationship Id="rId6" Type="http://schemas.openxmlformats.org/officeDocument/2006/relationships/hyperlink" Target="https://en.wikipedia.org/wiki/Cartographer" TargetMode="External"/><Relationship Id="rId5" Type="http://schemas.openxmlformats.org/officeDocument/2006/relationships/hyperlink" Target="https://en.wikipedia.org/wiki/Surveying" TargetMode="External"/><Relationship Id="rId4" Type="http://schemas.openxmlformats.org/officeDocument/2006/relationships/hyperlink" Target="https://en.wikipedia.org/wiki/Map_makin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200" b="1" dirty="0" smtClean="0"/>
              <a:t/>
            </a:r>
            <a:br>
              <a:rPr lang="en-US" sz="3200" b="1" dirty="0" smtClean="0"/>
            </a:br>
            <a:r>
              <a:rPr lang="en-US" sz="3200" b="1" dirty="0" smtClean="0"/>
              <a:t>UNIT 8: ICT &amp; POLICY</a:t>
            </a:r>
            <a:br>
              <a:rPr lang="en-US" sz="3200" b="1" dirty="0" smtClean="0"/>
            </a:br>
            <a:r>
              <a:rPr lang="en-US" sz="3200" b="1" dirty="0"/>
              <a:t/>
            </a:r>
            <a:br>
              <a:rPr lang="en-US" sz="3200" b="1" dirty="0"/>
            </a:br>
            <a:r>
              <a:rPr lang="en-US" sz="3200" b="1" dirty="0" smtClean="0"/>
              <a:t>Discuss the role of ICT in education in the realization of the national vision 2020</a:t>
            </a:r>
            <a:br>
              <a:rPr lang="en-US" sz="3200" b="1" dirty="0" smtClean="0"/>
            </a:br>
            <a:r>
              <a:rPr lang="en-US" sz="3200" b="1" dirty="0" smtClean="0"/>
              <a:t> </a:t>
            </a:r>
            <a:r>
              <a:rPr lang="en-US" sz="3200" b="1" dirty="0"/>
              <a:t/>
            </a:r>
            <a:br>
              <a:rPr lang="en-US" sz="3200" b="1" dirty="0"/>
            </a:br>
            <a:endParaRPr lang="en-US" sz="3200" b="1" dirty="0"/>
          </a:p>
        </p:txBody>
      </p:sp>
      <p:sp>
        <p:nvSpPr>
          <p:cNvPr id="3" name="Subtitle 2"/>
          <p:cNvSpPr>
            <a:spLocks noGrp="1"/>
          </p:cNvSpPr>
          <p:nvPr>
            <p:ph type="subTitle" idx="1"/>
          </p:nvPr>
        </p:nvSpPr>
        <p:spPr>
          <a:xfrm>
            <a:off x="1524000" y="2978331"/>
            <a:ext cx="9144000" cy="3762103"/>
          </a:xfrm>
        </p:spPr>
        <p:txBody>
          <a:bodyPr>
            <a:noAutofit/>
          </a:bodyPr>
          <a:lstStyle/>
          <a:p>
            <a:r>
              <a:rPr lang="en-US" sz="2000" dirty="0" smtClean="0">
                <a:latin typeface="Bell MT" panose="02020503060305020303" pitchFamily="18" charset="0"/>
              </a:rPr>
              <a:t> </a:t>
            </a:r>
          </a:p>
          <a:p>
            <a:r>
              <a:rPr lang="en-US" sz="2000" dirty="0" smtClean="0">
                <a:latin typeface="Bell MT" panose="02020503060305020303" pitchFamily="18" charset="0"/>
              </a:rPr>
              <a:t> </a:t>
            </a:r>
          </a:p>
        </p:txBody>
      </p:sp>
    </p:spTree>
    <p:extLst>
      <p:ext uri="{BB962C8B-B14F-4D97-AF65-F5344CB8AC3E}">
        <p14:creationId xmlns:p14="http://schemas.microsoft.com/office/powerpoint/2010/main" val="243207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t>
            </a:r>
            <a:r>
              <a:rPr lang="en-US" b="1" dirty="0" smtClean="0"/>
              <a:t>In agriculture</a:t>
            </a:r>
            <a:endParaRPr lang="en-US" b="1" dirty="0"/>
          </a:p>
        </p:txBody>
      </p:sp>
      <p:sp>
        <p:nvSpPr>
          <p:cNvPr id="3" name="Content Placeholder 2"/>
          <p:cNvSpPr>
            <a:spLocks noGrp="1"/>
          </p:cNvSpPr>
          <p:nvPr>
            <p:ph sz="quarter" idx="13"/>
          </p:nvPr>
        </p:nvSpPr>
        <p:spPr/>
        <p:txBody>
          <a:bodyPr>
            <a:normAutofit/>
          </a:bodyPr>
          <a:lstStyle/>
          <a:p>
            <a:r>
              <a:rPr lang="en-US" sz="2400" dirty="0" smtClean="0">
                <a:effectLst/>
              </a:rPr>
              <a:t>In agriculture, the use of the </a:t>
            </a:r>
            <a:r>
              <a:rPr lang="en-US" sz="2400" dirty="0" smtClean="0">
                <a:effectLst/>
                <a:hlinkClick r:id="rId2" tooltip="Global Positioning System"/>
              </a:rPr>
              <a:t>Global Positioning System</a:t>
            </a:r>
            <a:r>
              <a:rPr lang="en-US" sz="2400" dirty="0" smtClean="0">
                <a:effectLst/>
              </a:rPr>
              <a:t> provides benefits in </a:t>
            </a:r>
            <a:r>
              <a:rPr lang="en-US" sz="2400" dirty="0" smtClean="0">
                <a:effectLst/>
                <a:hlinkClick r:id="rId3" tooltip="Geofencing"/>
              </a:rPr>
              <a:t>geo-fencing</a:t>
            </a:r>
            <a:r>
              <a:rPr lang="en-US" sz="2400" dirty="0" smtClean="0">
                <a:effectLst/>
              </a:rPr>
              <a:t>, </a:t>
            </a:r>
            <a:r>
              <a:rPr lang="en-US" sz="2400" dirty="0" smtClean="0">
                <a:effectLst/>
                <a:hlinkClick r:id="rId4" tooltip="Map making"/>
              </a:rPr>
              <a:t>map-making</a:t>
            </a:r>
            <a:r>
              <a:rPr lang="en-US" sz="2400" dirty="0" smtClean="0">
                <a:effectLst/>
              </a:rPr>
              <a:t> and </a:t>
            </a:r>
            <a:r>
              <a:rPr lang="en-US" sz="2400" dirty="0" smtClean="0">
                <a:effectLst/>
                <a:hlinkClick r:id="rId5" tooltip="Surveying"/>
              </a:rPr>
              <a:t>surveying</a:t>
            </a:r>
            <a:r>
              <a:rPr lang="en-US" sz="2400" dirty="0" smtClean="0">
                <a:effectLst/>
              </a:rPr>
              <a:t>. GPS receivers dropped in price over the years, making it more popular for civilian use. With the use of GPS, civilians can produce simple yet highly accurate digitized map without the help of a professional </a:t>
            </a:r>
            <a:r>
              <a:rPr lang="en-US" sz="2400" dirty="0" smtClean="0">
                <a:effectLst/>
                <a:hlinkClick r:id="rId6" tooltip="Cartographer"/>
              </a:rPr>
              <a:t>cartographer</a:t>
            </a:r>
            <a:r>
              <a:rPr lang="en-US" sz="2400" dirty="0" smtClean="0">
                <a:effectLst/>
              </a:rPr>
              <a:t>.  The following are the GPS receivers</a:t>
            </a:r>
            <a:endParaRPr lang="en-US" sz="2400"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9383" y="3553097"/>
            <a:ext cx="4924697" cy="2758803"/>
          </a:xfrm>
          <a:prstGeom prst="rect">
            <a:avLst/>
          </a:prstGeom>
        </p:spPr>
      </p:pic>
    </p:spTree>
    <p:extLst>
      <p:ext uri="{BB962C8B-B14F-4D97-AF65-F5344CB8AC3E}">
        <p14:creationId xmlns:p14="http://schemas.microsoft.com/office/powerpoint/2010/main" val="2529987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 In banking</a:t>
            </a:r>
            <a:endParaRPr lang="en-US" b="1" dirty="0"/>
          </a:p>
        </p:txBody>
      </p:sp>
      <p:sp>
        <p:nvSpPr>
          <p:cNvPr id="3" name="Content Placeholder 2"/>
          <p:cNvSpPr>
            <a:spLocks noGrp="1"/>
          </p:cNvSpPr>
          <p:nvPr>
            <p:ph sz="quarter" idx="13"/>
          </p:nvPr>
        </p:nvSpPr>
        <p:spPr>
          <a:xfrm>
            <a:off x="838200" y="1825625"/>
            <a:ext cx="10515600" cy="4797244"/>
          </a:xfrm>
        </p:spPr>
        <p:txBody>
          <a:bodyPr/>
          <a:lstStyle/>
          <a:p>
            <a:r>
              <a:rPr lang="en-US" dirty="0" smtClean="0"/>
              <a:t>T</a:t>
            </a:r>
            <a:r>
              <a:rPr lang="en-US" b="1" dirty="0" smtClean="0"/>
              <a:t>he </a:t>
            </a:r>
            <a:r>
              <a:rPr lang="en-US" b="1" dirty="0"/>
              <a:t>role</a:t>
            </a:r>
            <a:r>
              <a:rPr lang="en-US" dirty="0"/>
              <a:t> of information technology (IT) in the </a:t>
            </a:r>
            <a:r>
              <a:rPr lang="en-US" b="1" dirty="0"/>
              <a:t>banking</a:t>
            </a:r>
            <a:r>
              <a:rPr lang="en-US" dirty="0"/>
              <a:t> industry. ... More than most other industries, financial institutions rely on gathering, processing, analyzing, and providing information in order to meet the needs of customers</a:t>
            </a:r>
            <a:r>
              <a:rPr lang="en-US" dirty="0" smtClean="0"/>
              <a:t>. for example using </a:t>
            </a:r>
            <a:r>
              <a:rPr lang="en-US" dirty="0" smtClean="0">
                <a:solidFill>
                  <a:srgbClr val="FF0000"/>
                </a:solidFill>
              </a:rPr>
              <a:t>ATM card</a:t>
            </a:r>
          </a:p>
          <a:p>
            <a:endParaRPr lang="en-US" dirty="0" smtClean="0"/>
          </a:p>
          <a:p>
            <a:endParaRPr lang="en-US" dirty="0"/>
          </a:p>
        </p:txBody>
      </p:sp>
      <p:sp>
        <p:nvSpPr>
          <p:cNvPr id="4" name="AutoShape 2" descr="Image result for the role of ict in banking"/>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the role of ict in banking"/>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the role of ict in banking"/>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the role of ict in banking"/>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8932" y="3435531"/>
            <a:ext cx="4801218" cy="3187338"/>
          </a:xfrm>
          <a:prstGeom prst="rect">
            <a:avLst/>
          </a:prstGeom>
        </p:spPr>
      </p:pic>
    </p:spTree>
    <p:extLst>
      <p:ext uri="{BB962C8B-B14F-4D97-AF65-F5344CB8AC3E}">
        <p14:creationId xmlns:p14="http://schemas.microsoft.com/office/powerpoint/2010/main" val="3809855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Conclusion</a:t>
            </a:r>
            <a:endParaRPr lang="en-US" b="1" dirty="0"/>
          </a:p>
        </p:txBody>
      </p:sp>
      <p:sp>
        <p:nvSpPr>
          <p:cNvPr id="3" name="Content Placeholder 2"/>
          <p:cNvSpPr>
            <a:spLocks noGrp="1"/>
          </p:cNvSpPr>
          <p:nvPr>
            <p:ph sz="quarter" idx="13"/>
          </p:nvPr>
        </p:nvSpPr>
        <p:spPr/>
        <p:txBody>
          <a:bodyPr/>
          <a:lstStyle/>
          <a:p>
            <a:r>
              <a:rPr lang="en-US" dirty="0" smtClean="0"/>
              <a:t>ICT  plays a big roles in the following areas such as education, banking, industry, business as shown in the figure bellow</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057" y="2823654"/>
            <a:ext cx="6061166" cy="3709256"/>
          </a:xfrm>
          <a:prstGeom prst="rect">
            <a:avLst/>
          </a:prstGeom>
        </p:spPr>
      </p:pic>
    </p:spTree>
    <p:extLst>
      <p:ext uri="{BB962C8B-B14F-4D97-AF65-F5344CB8AC3E}">
        <p14:creationId xmlns:p14="http://schemas.microsoft.com/office/powerpoint/2010/main" val="4108405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Presented by Celestin NTUZIBAGIRWE</a:t>
            </a:r>
            <a:endParaRPr lang="en-US" dirty="0">
              <a:latin typeface="Arial Black" panose="020B0A04020102020204" pitchFamily="34" charset="0"/>
            </a:endParaRPr>
          </a:p>
        </p:txBody>
      </p:sp>
      <p:sp>
        <p:nvSpPr>
          <p:cNvPr id="3" name="Content Placeholder 2"/>
          <p:cNvSpPr>
            <a:spLocks noGrp="1"/>
          </p:cNvSpPr>
          <p:nvPr>
            <p:ph sz="quarter" idx="13"/>
          </p:nvPr>
        </p:nvSpPr>
        <p:spPr/>
        <p:txBody>
          <a:bodyPr/>
          <a:lstStyle/>
          <a:p>
            <a:pPr marL="0" indent="0">
              <a:buNone/>
            </a:pPr>
            <a:endParaRPr lang="en-US" dirty="0"/>
          </a:p>
          <a:p>
            <a:pPr marL="0" indent="0">
              <a:buNone/>
            </a:pPr>
            <a:r>
              <a:rPr lang="en-US" dirty="0" smtClean="0"/>
              <a:t>       </a:t>
            </a:r>
            <a:r>
              <a:rPr lang="en-US" sz="8800" b="1" dirty="0" smtClean="0"/>
              <a:t>END!!!!!</a:t>
            </a:r>
            <a:endParaRPr lang="en-US" sz="8800" b="1" dirty="0"/>
          </a:p>
        </p:txBody>
      </p:sp>
    </p:spTree>
    <p:extLst>
      <p:ext uri="{BB962C8B-B14F-4D97-AF65-F5344CB8AC3E}">
        <p14:creationId xmlns:p14="http://schemas.microsoft.com/office/powerpoint/2010/main" val="23558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74"/>
            <a:ext cx="10515600" cy="1325563"/>
          </a:xfrm>
        </p:spPr>
        <p:txBody>
          <a:bodyPr>
            <a:normAutofit/>
          </a:bodyPr>
          <a:lstStyle/>
          <a:p>
            <a:r>
              <a:rPr lang="en-US" sz="3600" b="1" dirty="0"/>
              <a:t/>
            </a:r>
            <a:br>
              <a:rPr lang="en-US" sz="3600" b="1" dirty="0"/>
            </a:br>
            <a:r>
              <a:rPr lang="en-US" sz="3600" b="1" dirty="0" smtClean="0"/>
              <a:t>  Introduction:</a:t>
            </a:r>
            <a:endParaRPr lang="en-US" sz="3600" dirty="0"/>
          </a:p>
        </p:txBody>
      </p:sp>
      <p:sp>
        <p:nvSpPr>
          <p:cNvPr id="3" name="Content Placeholder 2"/>
          <p:cNvSpPr>
            <a:spLocks noGrp="1"/>
          </p:cNvSpPr>
          <p:nvPr>
            <p:ph sz="quarter" idx="13"/>
          </p:nvPr>
        </p:nvSpPr>
        <p:spPr>
          <a:xfrm>
            <a:off x="942703" y="1864813"/>
            <a:ext cx="10515600" cy="4351338"/>
          </a:xfrm>
        </p:spPr>
        <p:txBody>
          <a:bodyPr/>
          <a:lstStyle/>
          <a:p>
            <a:r>
              <a:rPr lang="en-US" dirty="0">
                <a:latin typeface="Bell MT" panose="02020503060305020303" pitchFamily="18" charset="0"/>
                <a:cs typeface="Segoe UI Semibold" panose="020B0702040204020203" pitchFamily="34" charset="0"/>
              </a:rPr>
              <a:t>In order for Rwanda to achieve the objective, it will have to develop the teaching </a:t>
            </a:r>
            <a:r>
              <a:rPr lang="en-US" dirty="0" smtClean="0">
                <a:latin typeface="Bell MT" panose="02020503060305020303" pitchFamily="18" charset="0"/>
                <a:cs typeface="Segoe UI Semibold" panose="020B0702040204020203" pitchFamily="34" charset="0"/>
              </a:rPr>
              <a:t>of </a:t>
            </a:r>
            <a:r>
              <a:rPr lang="en-US" dirty="0">
                <a:latin typeface="Bell MT" panose="02020503060305020303" pitchFamily="18" charset="0"/>
                <a:cs typeface="Segoe UI Semibold" panose="020B0702040204020203" pitchFamily="34" charset="0"/>
              </a:rPr>
              <a:t>science and technology at secondary and university levels. It will facilitate the creation of high and intermediate technology enterprises and develop access to ICT down to     the administrative sector level, in accordance with the national ICT plan. </a:t>
            </a:r>
          </a:p>
          <a:p>
            <a:r>
              <a:rPr lang="en-GB" dirty="0"/>
              <a:t>information </a:t>
            </a:r>
            <a:r>
              <a:rPr lang="en-GB" dirty="0" smtClean="0"/>
              <a:t>technology </a:t>
            </a:r>
            <a:r>
              <a:rPr lang="en-GB" dirty="0"/>
              <a:t>modal aspect of information maybe more essential for development of relations between person and computer. </a:t>
            </a:r>
            <a:endParaRPr lang="en-US" dirty="0"/>
          </a:p>
          <a:p>
            <a:endParaRPr lang="en-US" dirty="0">
              <a:latin typeface="Bell MT" panose="02020503060305020303" pitchFamily="18" charset="0"/>
            </a:endParaRPr>
          </a:p>
        </p:txBody>
      </p:sp>
    </p:spTree>
    <p:extLst>
      <p:ext uri="{BB962C8B-B14F-4D97-AF65-F5344CB8AC3E}">
        <p14:creationId xmlns:p14="http://schemas.microsoft.com/office/powerpoint/2010/main" val="301248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role of CT </a:t>
            </a:r>
            <a:r>
              <a:rPr lang="en-US" b="1" dirty="0"/>
              <a:t>in education to realize of the national vision 2020</a:t>
            </a:r>
            <a:endParaRPr lang="en-US" dirty="0"/>
          </a:p>
        </p:txBody>
      </p:sp>
      <p:sp>
        <p:nvSpPr>
          <p:cNvPr id="3" name="Content Placeholder 2"/>
          <p:cNvSpPr>
            <a:spLocks noGrp="1"/>
          </p:cNvSpPr>
          <p:nvPr>
            <p:ph sz="quarter" idx="13"/>
          </p:nvPr>
        </p:nvSpPr>
        <p:spPr/>
        <p:txBody>
          <a:bodyPr/>
          <a:lstStyle/>
          <a:p>
            <a:r>
              <a:rPr lang="en-US" b="1" dirty="0" smtClean="0"/>
              <a:t>ICT  is used in the following areas:</a:t>
            </a:r>
          </a:p>
          <a:p>
            <a:pPr marL="514350" indent="-514350">
              <a:buAutoNum type="arabicPeriod"/>
            </a:pPr>
            <a:r>
              <a:rPr lang="en-US" b="1" dirty="0" smtClean="0"/>
              <a:t>In education:</a:t>
            </a:r>
            <a:r>
              <a:rPr lang="en-GB" dirty="0"/>
              <a:t> Information and communication technologies potentially offer increased possibilities for codification of knowledge about teaching and for innovation in teaching activities through being able to deliver learning and cognitive activities anywhere at any time. Learning at a distance can furthermore be more learner-centred, self-paced, and problem solving-based than face-to-face </a:t>
            </a:r>
            <a:r>
              <a:rPr lang="en-GB" dirty="0" smtClean="0"/>
              <a:t>teaching</a:t>
            </a:r>
            <a:r>
              <a:rPr lang="en-US" b="1" dirty="0" smtClean="0"/>
              <a:t>.</a:t>
            </a:r>
            <a:endParaRPr lang="en-US" dirty="0"/>
          </a:p>
          <a:p>
            <a:pPr marL="0" indent="0">
              <a:buNone/>
            </a:pPr>
            <a:r>
              <a:rPr lang="en-US" dirty="0"/>
              <a:t> </a:t>
            </a:r>
            <a:r>
              <a:rPr lang="en-US" dirty="0" smtClean="0"/>
              <a:t>      example :using e-learning , having smart classroom.</a:t>
            </a:r>
            <a:endParaRPr lang="en-US" b="1" dirty="0"/>
          </a:p>
        </p:txBody>
      </p:sp>
    </p:spTree>
    <p:extLst>
      <p:ext uri="{BB962C8B-B14F-4D97-AF65-F5344CB8AC3E}">
        <p14:creationId xmlns:p14="http://schemas.microsoft.com/office/powerpoint/2010/main" val="335599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914400" y="0"/>
            <a:ext cx="10363200" cy="1595438"/>
          </a:xfrm>
        </p:spPr>
        <p:txBody>
          <a:bodyPr/>
          <a:lstStyle/>
          <a:p>
            <a:r>
              <a:rPr lang="en-ZW" altLang="en-US" sz="4800" dirty="0" smtClean="0"/>
              <a:t>2. ICT </a:t>
            </a:r>
            <a:r>
              <a:rPr lang="en-ZW" altLang="en-US" sz="4800" dirty="0" smtClean="0"/>
              <a:t>in Business</a:t>
            </a:r>
          </a:p>
        </p:txBody>
      </p:sp>
      <p:sp>
        <p:nvSpPr>
          <p:cNvPr id="4099" name="Content Placeholder 2"/>
          <p:cNvSpPr>
            <a:spLocks noGrp="1"/>
          </p:cNvSpPr>
          <p:nvPr>
            <p:ph sz="quarter" idx="13"/>
          </p:nvPr>
        </p:nvSpPr>
        <p:spPr>
          <a:xfrm>
            <a:off x="393700" y="1482725"/>
            <a:ext cx="10960100" cy="5186363"/>
          </a:xfrm>
        </p:spPr>
        <p:txBody>
          <a:bodyPr/>
          <a:lstStyle/>
          <a:p>
            <a:pPr marL="0" indent="0">
              <a:buFont typeface="Arial" panose="020B0604020202020204" pitchFamily="34" charset="0"/>
              <a:buNone/>
            </a:pPr>
            <a:r>
              <a:rPr lang="en-ZW" altLang="en-US" dirty="0" smtClean="0"/>
              <a:t>ICT in a business environment can be used for:</a:t>
            </a:r>
          </a:p>
          <a:p>
            <a:pPr lvl="1">
              <a:buFont typeface="Arial" panose="020B0604020202020204" pitchFamily="34" charset="0"/>
              <a:buChar char="•"/>
            </a:pPr>
            <a:r>
              <a:rPr lang="en-ZW" altLang="en-US" sz="1800" dirty="0" smtClean="0"/>
              <a:t>Recording Data, Storing data, Manipulating data and Retrieving data</a:t>
            </a:r>
          </a:p>
          <a:p>
            <a:pPr marL="0" indent="0">
              <a:buFont typeface="Arial" panose="020B0604020202020204" pitchFamily="34" charset="0"/>
              <a:buNone/>
            </a:pPr>
            <a:r>
              <a:rPr lang="en-ZW" altLang="en-US" dirty="0" smtClean="0"/>
              <a:t>ICT is Used in </a:t>
            </a:r>
          </a:p>
          <a:p>
            <a:pPr lvl="1">
              <a:buFont typeface="Arial" panose="020B0604020202020204" pitchFamily="34" charset="0"/>
              <a:buChar char="•"/>
            </a:pPr>
            <a:r>
              <a:rPr lang="en-ZW" altLang="en-US" sz="1800" dirty="0" smtClean="0"/>
              <a:t>Administration- Invoices, Communication, Emails</a:t>
            </a:r>
          </a:p>
          <a:p>
            <a:pPr lvl="1">
              <a:buFont typeface="Arial" panose="020B0604020202020204" pitchFamily="34" charset="0"/>
              <a:buChar char="•"/>
            </a:pPr>
            <a:r>
              <a:rPr lang="en-ZW" altLang="en-US" sz="1800" dirty="0" smtClean="0"/>
              <a:t>Business, Finance and Accounting- Business Plans, Financial forecasting, Auditing, Market Analysis, Research, Recording Transactions</a:t>
            </a:r>
          </a:p>
          <a:p>
            <a:pPr lvl="1">
              <a:buFont typeface="Arial" panose="020B0604020202020204" pitchFamily="34" charset="0"/>
              <a:buChar char="•"/>
            </a:pPr>
            <a:r>
              <a:rPr lang="en-ZW" altLang="en-US" sz="1800" dirty="0" smtClean="0"/>
              <a:t>Communications- email, instant messages, mobile phones</a:t>
            </a:r>
          </a:p>
          <a:p>
            <a:pPr lvl="1">
              <a:buFont typeface="Arial" panose="020B0604020202020204" pitchFamily="34" charset="0"/>
              <a:buChar char="•"/>
            </a:pPr>
            <a:r>
              <a:rPr lang="en-ZW" altLang="en-US" sz="1800" dirty="0" smtClean="0"/>
              <a:t>Engineering and Creative Art- 2D and 3D Drawing, Modelling, Simulation</a:t>
            </a:r>
          </a:p>
          <a:p>
            <a:pPr lvl="1">
              <a:buFont typeface="Arial" panose="020B0604020202020204" pitchFamily="34" charset="0"/>
              <a:buChar char="•"/>
            </a:pPr>
            <a:r>
              <a:rPr lang="en-ZW" altLang="en-US" sz="1800" dirty="0" smtClean="0"/>
              <a:t>Wildlife and Tourism and Hospitality- Animal Tracking, Hotel booking, GIS</a:t>
            </a:r>
          </a:p>
          <a:p>
            <a:pPr lvl="1">
              <a:buFont typeface="Arial" panose="020B0604020202020204" pitchFamily="34" charset="0"/>
              <a:buChar char="•"/>
            </a:pPr>
            <a:endParaRPr lang="en-ZW" altLang="en-US" sz="1800" dirty="0" smtClean="0"/>
          </a:p>
          <a:p>
            <a:pPr lvl="1">
              <a:buFont typeface="Arial" panose="020B0604020202020204" pitchFamily="34" charset="0"/>
              <a:buChar char="•"/>
            </a:pPr>
            <a:endParaRPr lang="en-ZW" altLang="en-US" sz="1800" dirty="0" smtClean="0"/>
          </a:p>
          <a:p>
            <a:pPr lvl="1">
              <a:buFont typeface="Arial" panose="020B0604020202020204" pitchFamily="34" charset="0"/>
              <a:buChar char="•"/>
            </a:pPr>
            <a:endParaRPr lang="en-ZW" altLang="en-US" sz="1800" dirty="0" smtClean="0"/>
          </a:p>
          <a:p>
            <a:pPr lvl="1">
              <a:buFont typeface="Arial" panose="020B0604020202020204" pitchFamily="34" charset="0"/>
              <a:buChar char="•"/>
            </a:pPr>
            <a:endParaRPr lang="en-ZW" altLang="en-US" sz="1800" dirty="0" smtClean="0"/>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8975" y="5600700"/>
            <a:ext cx="13430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534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98525" y="30163"/>
            <a:ext cx="10364788" cy="1597025"/>
          </a:xfrm>
        </p:spPr>
        <p:txBody>
          <a:bodyPr/>
          <a:lstStyle/>
          <a:p>
            <a:r>
              <a:rPr lang="en-ZW" altLang="en-US" smtClean="0"/>
              <a:t>Changing Business Landscape </a:t>
            </a:r>
          </a:p>
        </p:txBody>
      </p:sp>
      <p:pic>
        <p:nvPicPr>
          <p:cNvPr id="51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8275" y="2155825"/>
            <a:ext cx="6477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101600" y="2019300"/>
            <a:ext cx="2606675" cy="2132013"/>
          </a:xfrm>
          <a:prstGeom prst="wedgeRoundRectCallout">
            <a:avLst>
              <a:gd name="adj1" fmla="val 57024"/>
              <a:gd name="adj2" fmla="val 1244"/>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en-ZW" sz="1600" dirty="0">
                <a:solidFill>
                  <a:schemeClr val="tx1"/>
                </a:solidFill>
              </a:rPr>
              <a:t>The term “global”</a:t>
            </a:r>
          </a:p>
          <a:p>
            <a:pPr fontAlgn="auto">
              <a:spcBef>
                <a:spcPts val="0"/>
              </a:spcBef>
              <a:spcAft>
                <a:spcPts val="0"/>
              </a:spcAft>
              <a:defRPr/>
            </a:pPr>
            <a:r>
              <a:rPr lang="en-ZW" sz="1600" dirty="0">
                <a:solidFill>
                  <a:schemeClr val="tx1"/>
                </a:solidFill>
              </a:rPr>
              <a:t>includes: global markets, global customers, global suppliers, global</a:t>
            </a:r>
          </a:p>
          <a:p>
            <a:pPr fontAlgn="auto">
              <a:spcBef>
                <a:spcPts val="0"/>
              </a:spcBef>
              <a:spcAft>
                <a:spcPts val="0"/>
              </a:spcAft>
              <a:defRPr/>
            </a:pPr>
            <a:r>
              <a:rPr lang="en-ZW" sz="1600" dirty="0">
                <a:solidFill>
                  <a:schemeClr val="tx1"/>
                </a:solidFill>
              </a:rPr>
              <a:t>shareholders, and global opportunities. </a:t>
            </a:r>
          </a:p>
          <a:p>
            <a:pPr fontAlgn="auto">
              <a:spcBef>
                <a:spcPts val="0"/>
              </a:spcBef>
              <a:spcAft>
                <a:spcPts val="0"/>
              </a:spcAft>
              <a:defRPr/>
            </a:pPr>
            <a:r>
              <a:rPr lang="en-ZW" sz="1600" dirty="0"/>
              <a:t>Highly competitive with</a:t>
            </a:r>
          </a:p>
          <a:p>
            <a:pPr fontAlgn="auto">
              <a:spcBef>
                <a:spcPts val="0"/>
              </a:spcBef>
              <a:spcAft>
                <a:spcPts val="0"/>
              </a:spcAft>
              <a:defRPr/>
            </a:pPr>
            <a:r>
              <a:rPr lang="en-ZW" sz="1600" dirty="0"/>
              <a:t>companies competing across national boundaries</a:t>
            </a:r>
            <a:endParaRPr lang="en-ZW" sz="1600" dirty="0">
              <a:solidFill>
                <a:schemeClr val="tx1"/>
              </a:solidFill>
            </a:endParaRPr>
          </a:p>
        </p:txBody>
      </p:sp>
      <p:sp>
        <p:nvSpPr>
          <p:cNvPr id="6" name="Rounded Rectangular Callout 5"/>
          <p:cNvSpPr/>
          <p:nvPr/>
        </p:nvSpPr>
        <p:spPr>
          <a:xfrm>
            <a:off x="9185275" y="1292225"/>
            <a:ext cx="3006725" cy="3284538"/>
          </a:xfrm>
          <a:prstGeom prst="wedgeRoundRectCallout">
            <a:avLst>
              <a:gd name="adj1" fmla="val -61637"/>
              <a:gd name="adj2" fmla="val 55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ZW" sz="1600" dirty="0">
                <a:solidFill>
                  <a:schemeClr val="tx1"/>
                </a:solidFill>
              </a:rPr>
              <a:t>Global reach of Internet Technology: mobile phones can handle Internet communications</a:t>
            </a:r>
          </a:p>
          <a:p>
            <a:pPr fontAlgn="auto">
              <a:spcBef>
                <a:spcPts val="0"/>
              </a:spcBef>
              <a:spcAft>
                <a:spcPts val="0"/>
              </a:spcAft>
              <a:defRPr/>
            </a:pPr>
            <a:r>
              <a:rPr lang="en-ZW" sz="1600" dirty="0">
                <a:solidFill>
                  <a:schemeClr val="tx1"/>
                </a:solidFill>
              </a:rPr>
              <a:t>Pervasive Computing- idea of putting powerful computer chips and functions into everyday things such as cars or household appliances. Fridges can now scan itself and inform you to procure goods online using GPS and location technologies</a:t>
            </a:r>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8975" y="5600700"/>
            <a:ext cx="13430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713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xit" presetSubtype="4" fill="hold" grpId="1" nodeType="clickEffect">
                                  <p:stCondLst>
                                    <p:cond delay="0"/>
                                  </p:stCondLst>
                                  <p:childTnLst>
                                    <p:animEffect transition="out" filter="wipe(down)">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1"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50900" y="0"/>
            <a:ext cx="10364788" cy="1595438"/>
          </a:xfrm>
        </p:spPr>
        <p:txBody>
          <a:bodyPr/>
          <a:lstStyle/>
          <a:p>
            <a:r>
              <a:rPr lang="en-ZW" altLang="en-US" smtClean="0"/>
              <a:t>Three Spheres of Web Strategy</a:t>
            </a:r>
          </a:p>
        </p:txBody>
      </p:sp>
      <p:pic>
        <p:nvPicPr>
          <p:cNvPr id="614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595438"/>
            <a:ext cx="55118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8975" y="5600700"/>
            <a:ext cx="13430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508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12825" y="47625"/>
            <a:ext cx="10364788" cy="1595438"/>
          </a:xfrm>
        </p:spPr>
        <p:txBody>
          <a:bodyPr/>
          <a:lstStyle/>
          <a:p>
            <a:r>
              <a:rPr lang="en-ZW" altLang="en-US" smtClean="0"/>
              <a:t>Technological Components </a:t>
            </a:r>
          </a:p>
        </p:txBody>
      </p:sp>
      <p:sp>
        <p:nvSpPr>
          <p:cNvPr id="4" name="Flowchart: Magnetic Disk 3"/>
          <p:cNvSpPr/>
          <p:nvPr/>
        </p:nvSpPr>
        <p:spPr>
          <a:xfrm>
            <a:off x="838200" y="1690688"/>
            <a:ext cx="5562600" cy="5167312"/>
          </a:xfrm>
          <a:prstGeom prst="flowChartMagneticDisk">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ZW" dirty="0"/>
          </a:p>
        </p:txBody>
      </p:sp>
      <p:sp>
        <p:nvSpPr>
          <p:cNvPr id="5" name="Flowchart: Magnetic Disk 4"/>
          <p:cNvSpPr/>
          <p:nvPr/>
        </p:nvSpPr>
        <p:spPr>
          <a:xfrm>
            <a:off x="6402388" y="1730375"/>
            <a:ext cx="5219700" cy="5167313"/>
          </a:xfrm>
          <a:prstGeom prst="flowChartMagneticDisk">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ZW" dirty="0"/>
          </a:p>
        </p:txBody>
      </p:sp>
      <p:sp>
        <p:nvSpPr>
          <p:cNvPr id="6" name="TextBox 5"/>
          <p:cNvSpPr txBox="1">
            <a:spLocks noChangeArrowheads="1"/>
          </p:cNvSpPr>
          <p:nvPr/>
        </p:nvSpPr>
        <p:spPr bwMode="auto">
          <a:xfrm>
            <a:off x="2324100" y="2095500"/>
            <a:ext cx="2800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ZW" altLang="en-US" sz="4000">
                <a:latin typeface="Tw Cen MT" panose="020B0602020104020603" pitchFamily="34" charset="0"/>
              </a:rPr>
              <a:t>Hardware</a:t>
            </a:r>
          </a:p>
        </p:txBody>
      </p:sp>
      <p:sp>
        <p:nvSpPr>
          <p:cNvPr id="7" name="TextBox 6"/>
          <p:cNvSpPr txBox="1">
            <a:spLocks noChangeArrowheads="1"/>
          </p:cNvSpPr>
          <p:nvPr/>
        </p:nvSpPr>
        <p:spPr bwMode="auto">
          <a:xfrm>
            <a:off x="7886700" y="2095500"/>
            <a:ext cx="2800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ZW" altLang="en-US" sz="4000">
                <a:latin typeface="Tw Cen MT" panose="020B0602020104020603" pitchFamily="34" charset="0"/>
              </a:rPr>
              <a:t>Software</a:t>
            </a:r>
          </a:p>
        </p:txBody>
      </p:sp>
      <p:sp>
        <p:nvSpPr>
          <p:cNvPr id="8" name="Flowchart: Magnetic Disk 7"/>
          <p:cNvSpPr/>
          <p:nvPr/>
        </p:nvSpPr>
        <p:spPr>
          <a:xfrm>
            <a:off x="6524625" y="3208338"/>
            <a:ext cx="2305050" cy="3273425"/>
          </a:xfrm>
          <a:prstGeom prst="flowChartMagneticDisk">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en-ZW" dirty="0"/>
          </a:p>
          <a:p>
            <a:pPr algn="ctr" fontAlgn="auto">
              <a:spcBef>
                <a:spcPts val="0"/>
              </a:spcBef>
              <a:spcAft>
                <a:spcPts val="0"/>
              </a:spcAft>
              <a:defRPr/>
            </a:pPr>
            <a:endParaRPr lang="en-ZW" dirty="0"/>
          </a:p>
          <a:p>
            <a:pPr algn="ctr" fontAlgn="auto">
              <a:spcBef>
                <a:spcPts val="0"/>
              </a:spcBef>
              <a:spcAft>
                <a:spcPts val="0"/>
              </a:spcAft>
              <a:defRPr/>
            </a:pPr>
            <a:endParaRPr lang="en-ZW" sz="2000" dirty="0">
              <a:solidFill>
                <a:schemeClr val="tx1"/>
              </a:solidFill>
            </a:endParaRPr>
          </a:p>
          <a:p>
            <a:pPr algn="ctr" fontAlgn="auto">
              <a:spcBef>
                <a:spcPts val="0"/>
              </a:spcBef>
              <a:spcAft>
                <a:spcPts val="0"/>
              </a:spcAft>
              <a:defRPr/>
            </a:pPr>
            <a:r>
              <a:rPr lang="en-ZW" sz="2000" dirty="0">
                <a:solidFill>
                  <a:schemeClr val="tx1"/>
                </a:solidFill>
              </a:rPr>
              <a:t>Word Processing</a:t>
            </a:r>
          </a:p>
          <a:p>
            <a:pPr algn="ctr" fontAlgn="auto">
              <a:spcBef>
                <a:spcPts val="0"/>
              </a:spcBef>
              <a:spcAft>
                <a:spcPts val="0"/>
              </a:spcAft>
              <a:defRPr/>
            </a:pPr>
            <a:r>
              <a:rPr lang="en-ZW" sz="2000" dirty="0">
                <a:solidFill>
                  <a:schemeClr val="tx1"/>
                </a:solidFill>
              </a:rPr>
              <a:t>Spreadsheet</a:t>
            </a:r>
          </a:p>
          <a:p>
            <a:pPr algn="ctr" fontAlgn="auto">
              <a:spcBef>
                <a:spcPts val="0"/>
              </a:spcBef>
              <a:spcAft>
                <a:spcPts val="0"/>
              </a:spcAft>
              <a:defRPr/>
            </a:pPr>
            <a:r>
              <a:rPr lang="en-ZW" sz="2000" dirty="0">
                <a:solidFill>
                  <a:schemeClr val="tx1"/>
                </a:solidFill>
              </a:rPr>
              <a:t>Graphics</a:t>
            </a:r>
          </a:p>
          <a:p>
            <a:pPr algn="ctr" fontAlgn="auto">
              <a:spcBef>
                <a:spcPts val="0"/>
              </a:spcBef>
              <a:spcAft>
                <a:spcPts val="0"/>
              </a:spcAft>
              <a:defRPr/>
            </a:pPr>
            <a:r>
              <a:rPr lang="en-ZW" sz="2000" dirty="0">
                <a:solidFill>
                  <a:schemeClr val="tx1"/>
                </a:solidFill>
              </a:rPr>
              <a:t>Games</a:t>
            </a:r>
          </a:p>
          <a:p>
            <a:pPr algn="ctr" fontAlgn="auto">
              <a:spcBef>
                <a:spcPts val="0"/>
              </a:spcBef>
              <a:spcAft>
                <a:spcPts val="0"/>
              </a:spcAft>
              <a:defRPr/>
            </a:pPr>
            <a:r>
              <a:rPr lang="en-ZW" sz="2000" dirty="0">
                <a:solidFill>
                  <a:schemeClr val="tx1"/>
                </a:solidFill>
              </a:rPr>
              <a:t>Communication</a:t>
            </a:r>
          </a:p>
          <a:p>
            <a:pPr algn="ctr" fontAlgn="auto">
              <a:spcBef>
                <a:spcPts val="0"/>
              </a:spcBef>
              <a:spcAft>
                <a:spcPts val="0"/>
              </a:spcAft>
              <a:defRPr/>
            </a:pPr>
            <a:r>
              <a:rPr lang="en-ZW" sz="2000" dirty="0">
                <a:solidFill>
                  <a:schemeClr val="tx1"/>
                </a:solidFill>
              </a:rPr>
              <a:t>Graphics</a:t>
            </a:r>
          </a:p>
          <a:p>
            <a:pPr algn="ctr" fontAlgn="auto">
              <a:spcBef>
                <a:spcPts val="0"/>
              </a:spcBef>
              <a:spcAft>
                <a:spcPts val="0"/>
              </a:spcAft>
              <a:defRPr/>
            </a:pPr>
            <a:r>
              <a:rPr lang="en-ZW" sz="2000" dirty="0">
                <a:solidFill>
                  <a:schemeClr val="tx1"/>
                </a:solidFill>
              </a:rPr>
              <a:t>Databases</a:t>
            </a:r>
          </a:p>
          <a:p>
            <a:pPr algn="ctr" fontAlgn="auto">
              <a:spcBef>
                <a:spcPts val="0"/>
              </a:spcBef>
              <a:spcAft>
                <a:spcPts val="0"/>
              </a:spcAft>
              <a:defRPr/>
            </a:pPr>
            <a:endParaRPr lang="en-ZW" dirty="0"/>
          </a:p>
        </p:txBody>
      </p:sp>
      <p:sp>
        <p:nvSpPr>
          <p:cNvPr id="9" name="Flowchart: Magnetic Disk 8"/>
          <p:cNvSpPr/>
          <p:nvPr/>
        </p:nvSpPr>
        <p:spPr>
          <a:xfrm>
            <a:off x="9072563" y="3284538"/>
            <a:ext cx="2305050" cy="3341687"/>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ZW" dirty="0"/>
          </a:p>
          <a:p>
            <a:pPr algn="ctr" fontAlgn="auto">
              <a:spcBef>
                <a:spcPts val="0"/>
              </a:spcBef>
              <a:spcAft>
                <a:spcPts val="0"/>
              </a:spcAft>
              <a:defRPr/>
            </a:pPr>
            <a:endParaRPr lang="en-ZW" sz="2000" dirty="0">
              <a:solidFill>
                <a:schemeClr val="tx1"/>
              </a:solidFill>
            </a:endParaRPr>
          </a:p>
          <a:p>
            <a:pPr algn="ctr" fontAlgn="auto">
              <a:spcBef>
                <a:spcPts val="0"/>
              </a:spcBef>
              <a:spcAft>
                <a:spcPts val="0"/>
              </a:spcAft>
              <a:defRPr/>
            </a:pPr>
            <a:r>
              <a:rPr lang="en-ZW" sz="2000" dirty="0">
                <a:solidFill>
                  <a:schemeClr val="tx1"/>
                </a:solidFill>
              </a:rPr>
              <a:t>Operating Systems</a:t>
            </a:r>
          </a:p>
          <a:p>
            <a:pPr algn="ctr" fontAlgn="auto">
              <a:spcBef>
                <a:spcPts val="0"/>
              </a:spcBef>
              <a:spcAft>
                <a:spcPts val="0"/>
              </a:spcAft>
              <a:defRPr/>
            </a:pPr>
            <a:r>
              <a:rPr lang="en-ZW" sz="2000" dirty="0">
                <a:solidFill>
                  <a:schemeClr val="tx1"/>
                </a:solidFill>
              </a:rPr>
              <a:t>File Management Tools</a:t>
            </a:r>
          </a:p>
          <a:p>
            <a:pPr algn="ctr" fontAlgn="auto">
              <a:spcBef>
                <a:spcPts val="0"/>
              </a:spcBef>
              <a:spcAft>
                <a:spcPts val="0"/>
              </a:spcAft>
              <a:defRPr/>
            </a:pPr>
            <a:r>
              <a:rPr lang="en-ZW" sz="2000" dirty="0">
                <a:solidFill>
                  <a:schemeClr val="tx1"/>
                </a:solidFill>
              </a:rPr>
              <a:t>Utilities</a:t>
            </a:r>
          </a:p>
          <a:p>
            <a:pPr algn="ctr" fontAlgn="auto">
              <a:spcBef>
                <a:spcPts val="0"/>
              </a:spcBef>
              <a:spcAft>
                <a:spcPts val="0"/>
              </a:spcAft>
              <a:defRPr/>
            </a:pPr>
            <a:r>
              <a:rPr lang="en-ZW" sz="2000" dirty="0">
                <a:solidFill>
                  <a:schemeClr val="tx1"/>
                </a:solidFill>
              </a:rPr>
              <a:t>Compilers</a:t>
            </a:r>
          </a:p>
          <a:p>
            <a:pPr algn="ctr" fontAlgn="auto">
              <a:spcBef>
                <a:spcPts val="0"/>
              </a:spcBef>
              <a:spcAft>
                <a:spcPts val="0"/>
              </a:spcAft>
              <a:defRPr/>
            </a:pPr>
            <a:r>
              <a:rPr lang="en-ZW" sz="2000" dirty="0">
                <a:solidFill>
                  <a:schemeClr val="tx1"/>
                </a:solidFill>
              </a:rPr>
              <a:t>Debuggers</a:t>
            </a:r>
          </a:p>
          <a:p>
            <a:pPr algn="ctr" fontAlgn="auto">
              <a:spcBef>
                <a:spcPts val="0"/>
              </a:spcBef>
              <a:spcAft>
                <a:spcPts val="0"/>
              </a:spcAft>
              <a:defRPr/>
            </a:pPr>
            <a:r>
              <a:rPr lang="en-ZW" sz="2000" dirty="0">
                <a:solidFill>
                  <a:schemeClr val="tx1"/>
                </a:solidFill>
              </a:rPr>
              <a:t>Assembler</a:t>
            </a:r>
          </a:p>
        </p:txBody>
      </p:sp>
      <p:sp>
        <p:nvSpPr>
          <p:cNvPr id="10" name="TextBox 9"/>
          <p:cNvSpPr txBox="1">
            <a:spLocks noChangeArrowheads="1"/>
          </p:cNvSpPr>
          <p:nvPr/>
        </p:nvSpPr>
        <p:spPr bwMode="auto">
          <a:xfrm>
            <a:off x="6829425" y="3394075"/>
            <a:ext cx="1646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ZW" altLang="en-US" sz="2000" b="1">
                <a:latin typeface="Tw Cen MT" panose="020B0602020104020603" pitchFamily="34" charset="0"/>
              </a:rPr>
              <a:t>Application Software</a:t>
            </a:r>
          </a:p>
        </p:txBody>
      </p:sp>
      <p:sp>
        <p:nvSpPr>
          <p:cNvPr id="12" name="TextBox 11"/>
          <p:cNvSpPr txBox="1">
            <a:spLocks noChangeArrowheads="1"/>
          </p:cNvSpPr>
          <p:nvPr/>
        </p:nvSpPr>
        <p:spPr bwMode="auto">
          <a:xfrm>
            <a:off x="9525000" y="3475038"/>
            <a:ext cx="1401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ZW" altLang="en-US" sz="2000" b="1">
                <a:latin typeface="Tw Cen MT" panose="020B0602020104020603" pitchFamily="34" charset="0"/>
              </a:rPr>
              <a:t>Systems Software</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3394075"/>
            <a:ext cx="38989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575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animBg="1"/>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54075" y="0"/>
            <a:ext cx="10364788" cy="1595438"/>
          </a:xfrm>
        </p:spPr>
        <p:txBody>
          <a:bodyPr/>
          <a:lstStyle/>
          <a:p>
            <a:r>
              <a:rPr lang="en-ZW" altLang="en-US" smtClean="0"/>
              <a:t>Internet, Email and E-Commerce</a:t>
            </a:r>
          </a:p>
        </p:txBody>
      </p:sp>
      <p:sp>
        <p:nvSpPr>
          <p:cNvPr id="4" name="Rectangular Callout 3"/>
          <p:cNvSpPr/>
          <p:nvPr/>
        </p:nvSpPr>
        <p:spPr>
          <a:xfrm>
            <a:off x="1792288" y="1233488"/>
            <a:ext cx="2954337" cy="2311400"/>
          </a:xfrm>
          <a:prstGeom prst="wedgeRectCallout">
            <a:avLst>
              <a:gd name="adj1" fmla="val 89918"/>
              <a:gd name="adj2" fmla="val -11298"/>
            </a:avLst>
          </a:prstGeom>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0"/>
              </a:spcAft>
              <a:defRPr/>
            </a:pPr>
            <a:r>
              <a:rPr lang="en-ZW" sz="2400" b="1" u="sng" dirty="0"/>
              <a:t>Internet</a:t>
            </a:r>
          </a:p>
          <a:p>
            <a:pPr fontAlgn="auto">
              <a:spcBef>
                <a:spcPts val="0"/>
              </a:spcBef>
              <a:spcAft>
                <a:spcPts val="0"/>
              </a:spcAft>
              <a:defRPr/>
            </a:pPr>
            <a:r>
              <a:rPr lang="en-ZW" sz="2400" dirty="0"/>
              <a:t>Global Market Place</a:t>
            </a:r>
          </a:p>
          <a:p>
            <a:pPr fontAlgn="auto">
              <a:spcBef>
                <a:spcPts val="0"/>
              </a:spcBef>
              <a:spcAft>
                <a:spcPts val="0"/>
              </a:spcAft>
              <a:defRPr/>
            </a:pPr>
            <a:r>
              <a:rPr lang="en-ZW" sz="2400" dirty="0"/>
              <a:t>E-Commerce </a:t>
            </a:r>
          </a:p>
          <a:p>
            <a:pPr fontAlgn="auto">
              <a:spcBef>
                <a:spcPts val="0"/>
              </a:spcBef>
              <a:spcAft>
                <a:spcPts val="0"/>
              </a:spcAft>
              <a:defRPr/>
            </a:pPr>
            <a:r>
              <a:rPr lang="en-ZW" sz="2400" dirty="0"/>
              <a:t>Market Performance</a:t>
            </a:r>
          </a:p>
          <a:p>
            <a:pPr fontAlgn="auto">
              <a:spcBef>
                <a:spcPts val="0"/>
              </a:spcBef>
              <a:spcAft>
                <a:spcPts val="0"/>
              </a:spcAft>
              <a:defRPr/>
            </a:pPr>
            <a:r>
              <a:rPr lang="en-ZW" sz="2400" dirty="0"/>
              <a:t>Price Comparison Sites</a:t>
            </a:r>
          </a:p>
        </p:txBody>
      </p:sp>
      <p:sp>
        <p:nvSpPr>
          <p:cNvPr id="5" name="Rounded Rectangular Callout 4"/>
          <p:cNvSpPr/>
          <p:nvPr/>
        </p:nvSpPr>
        <p:spPr>
          <a:xfrm>
            <a:off x="4005263" y="4268788"/>
            <a:ext cx="3616325" cy="2116137"/>
          </a:xfrm>
          <a:prstGeom prst="wedgeRoundRectCallout">
            <a:avLst>
              <a:gd name="adj1" fmla="val 74112"/>
              <a:gd name="adj2" fmla="val 24260"/>
              <a:gd name="adj3" fmla="val 16667"/>
            </a:avLst>
          </a:prstGeom>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r>
              <a:rPr lang="en-ZW" sz="2400" b="1" u="sng" dirty="0">
                <a:solidFill>
                  <a:schemeClr val="tx1"/>
                </a:solidFill>
              </a:rPr>
              <a:t>E-Commerce</a:t>
            </a:r>
          </a:p>
          <a:p>
            <a:pPr fontAlgn="auto">
              <a:spcBef>
                <a:spcPts val="0"/>
              </a:spcBef>
              <a:spcAft>
                <a:spcPts val="0"/>
              </a:spcAft>
              <a:defRPr/>
            </a:pPr>
            <a:r>
              <a:rPr lang="en-ZW" sz="2400" dirty="0">
                <a:solidFill>
                  <a:schemeClr val="tx1"/>
                </a:solidFill>
              </a:rPr>
              <a:t>Shopping 24/7</a:t>
            </a:r>
          </a:p>
          <a:p>
            <a:pPr fontAlgn="auto">
              <a:spcBef>
                <a:spcPts val="0"/>
              </a:spcBef>
              <a:spcAft>
                <a:spcPts val="0"/>
              </a:spcAft>
              <a:defRPr/>
            </a:pPr>
            <a:r>
              <a:rPr lang="en-ZW" sz="2400" dirty="0">
                <a:solidFill>
                  <a:schemeClr val="tx1"/>
                </a:solidFill>
              </a:rPr>
              <a:t>Low Overheads </a:t>
            </a:r>
          </a:p>
          <a:p>
            <a:pPr fontAlgn="auto">
              <a:spcBef>
                <a:spcPts val="0"/>
              </a:spcBef>
              <a:spcAft>
                <a:spcPts val="0"/>
              </a:spcAft>
              <a:defRPr/>
            </a:pPr>
            <a:r>
              <a:rPr lang="en-ZW" sz="2400" dirty="0">
                <a:solidFill>
                  <a:schemeClr val="tx1"/>
                </a:solidFill>
              </a:rPr>
              <a:t>Global Market</a:t>
            </a:r>
          </a:p>
          <a:p>
            <a:pPr fontAlgn="auto">
              <a:spcBef>
                <a:spcPts val="0"/>
              </a:spcBef>
              <a:spcAft>
                <a:spcPts val="0"/>
              </a:spcAft>
              <a:defRPr/>
            </a:pPr>
            <a:r>
              <a:rPr lang="en-ZW" sz="2400" dirty="0">
                <a:solidFill>
                  <a:schemeClr val="tx1"/>
                </a:solidFill>
              </a:rPr>
              <a:t>E-Marketing</a:t>
            </a:r>
          </a:p>
          <a:p>
            <a:pPr fontAlgn="auto">
              <a:spcBef>
                <a:spcPts val="0"/>
              </a:spcBef>
              <a:spcAft>
                <a:spcPts val="0"/>
              </a:spcAft>
              <a:defRPr/>
            </a:pPr>
            <a:endParaRPr lang="en-ZW" sz="2400" dirty="0">
              <a:solidFill>
                <a:schemeClr val="tx1"/>
              </a:solidFill>
            </a:endParaRPr>
          </a:p>
        </p:txBody>
      </p:sp>
      <p:sp>
        <p:nvSpPr>
          <p:cNvPr id="6" name="Rounded Rectangular Callout 5"/>
          <p:cNvSpPr/>
          <p:nvPr/>
        </p:nvSpPr>
        <p:spPr>
          <a:xfrm>
            <a:off x="6262688" y="1414463"/>
            <a:ext cx="3948112" cy="1754187"/>
          </a:xfrm>
          <a:prstGeom prst="wedgeRoundRectCallout">
            <a:avLst>
              <a:gd name="adj1" fmla="val 67110"/>
              <a:gd name="adj2" fmla="val 16462"/>
              <a:gd name="adj3" fmla="val 16667"/>
            </a:avLst>
          </a:prstGeom>
        </p:spPr>
        <p:style>
          <a:lnRef idx="1">
            <a:schemeClr val="accent6"/>
          </a:lnRef>
          <a:fillRef idx="3">
            <a:schemeClr val="accent6"/>
          </a:fillRef>
          <a:effectRef idx="2">
            <a:schemeClr val="accent6"/>
          </a:effectRef>
          <a:fontRef idx="minor">
            <a:schemeClr val="lt1"/>
          </a:fontRef>
        </p:style>
        <p:txBody>
          <a:bodyPr/>
          <a:lstStyle/>
          <a:p>
            <a:pPr fontAlgn="auto">
              <a:spcBef>
                <a:spcPts val="0"/>
              </a:spcBef>
              <a:spcAft>
                <a:spcPts val="0"/>
              </a:spcAft>
              <a:defRPr/>
            </a:pPr>
            <a:r>
              <a:rPr lang="en-ZW" sz="2400" b="1" u="sng" dirty="0">
                <a:solidFill>
                  <a:schemeClr val="tx1"/>
                </a:solidFill>
              </a:rPr>
              <a:t>E-Mail</a:t>
            </a:r>
          </a:p>
          <a:p>
            <a:pPr fontAlgn="auto">
              <a:spcBef>
                <a:spcPts val="0"/>
              </a:spcBef>
              <a:spcAft>
                <a:spcPts val="0"/>
              </a:spcAft>
              <a:defRPr/>
            </a:pPr>
            <a:r>
              <a:rPr lang="en-ZW" sz="2400" dirty="0">
                <a:solidFill>
                  <a:schemeClr val="tx1"/>
                </a:solidFill>
              </a:rPr>
              <a:t>Messages can be sent to individuals and groups</a:t>
            </a:r>
          </a:p>
          <a:p>
            <a:pPr fontAlgn="auto">
              <a:spcBef>
                <a:spcPts val="0"/>
              </a:spcBef>
              <a:spcAft>
                <a:spcPts val="0"/>
              </a:spcAft>
              <a:defRPr/>
            </a:pPr>
            <a:r>
              <a:rPr lang="en-ZW" sz="2400" dirty="0">
                <a:solidFill>
                  <a:schemeClr val="tx1"/>
                </a:solidFill>
              </a:rPr>
              <a:t>Quick Information Transfer</a:t>
            </a:r>
          </a:p>
          <a:p>
            <a:pPr fontAlgn="auto">
              <a:spcBef>
                <a:spcPts val="0"/>
              </a:spcBef>
              <a:spcAft>
                <a:spcPts val="0"/>
              </a:spcAft>
              <a:defRPr/>
            </a:pPr>
            <a:endParaRPr lang="en-ZW" sz="2400" dirty="0">
              <a:solidFill>
                <a:schemeClr val="tx1"/>
              </a:solidFill>
            </a:endParaRPr>
          </a:p>
        </p:txBody>
      </p:sp>
    </p:spTree>
    <p:extLst>
      <p:ext uri="{BB962C8B-B14F-4D97-AF65-F5344CB8AC3E}">
        <p14:creationId xmlns:p14="http://schemas.microsoft.com/office/powerpoint/2010/main" val="597220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xit" presetSubtype="21" fill="hold" grpId="0" nodeType="clickEffect">
                                  <p:stCondLst>
                                    <p:cond delay="0"/>
                                  </p:stCondLst>
                                  <p:childTnLst>
                                    <p:animEffect transition="out" filter="barn(inVertical)">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a:t>
            </a:r>
            <a:r>
              <a:rPr lang="en-US" b="1" dirty="0" err="1" smtClean="0"/>
              <a:t>Medecine</a:t>
            </a:r>
            <a:r>
              <a:rPr lang="en-US" b="1" dirty="0" smtClean="0"/>
              <a:t> </a:t>
            </a:r>
            <a:endParaRPr lang="en-US" b="1" dirty="0"/>
          </a:p>
        </p:txBody>
      </p:sp>
      <p:sp>
        <p:nvSpPr>
          <p:cNvPr id="3" name="Content Placeholder 2"/>
          <p:cNvSpPr>
            <a:spLocks noGrp="1"/>
          </p:cNvSpPr>
          <p:nvPr>
            <p:ph sz="quarter" idx="13"/>
          </p:nvPr>
        </p:nvSpPr>
        <p:spPr/>
        <p:txBody>
          <a:bodyPr/>
          <a:lstStyle/>
          <a:p>
            <a:r>
              <a:rPr lang="en-US" b="1" dirty="0" smtClean="0">
                <a:effectLst/>
              </a:rPr>
              <a:t>Health information technology (HIT)</a:t>
            </a:r>
            <a:r>
              <a:rPr lang="en-US" dirty="0" smtClean="0">
                <a:effectLst/>
              </a:rPr>
              <a:t> is the application of information processing involving both computer hardware and software that deals with the storage, retrieval, sharing, and use of health care information, data, and knowledge for communication and decision making. HIT, technology represents computers and communications attributes that can be networked to build systems for moving health information.</a:t>
            </a:r>
          </a:p>
          <a:p>
            <a:pPr marL="0" indent="0">
              <a:buNone/>
            </a:pPr>
            <a:r>
              <a:rPr lang="en-US" dirty="0"/>
              <a:t> </a:t>
            </a:r>
            <a:r>
              <a:rPr lang="en-US" dirty="0" smtClean="0"/>
              <a:t>  example: using drones and other medical tasters.</a:t>
            </a:r>
            <a:endParaRPr lang="en-US" dirty="0"/>
          </a:p>
        </p:txBody>
      </p:sp>
    </p:spTree>
    <p:extLst>
      <p:ext uri="{BB962C8B-B14F-4D97-AF65-F5344CB8AC3E}">
        <p14:creationId xmlns:p14="http://schemas.microsoft.com/office/powerpoint/2010/main" val="374305576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95</TotalTime>
  <Words>631</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Bell MT</vt:lpstr>
      <vt:lpstr>Segoe UI Semibold</vt:lpstr>
      <vt:lpstr>Tw Cen MT</vt:lpstr>
      <vt:lpstr>Droplet</vt:lpstr>
      <vt:lpstr> UNIT 8: ICT &amp; POLICY  Discuss the role of ICT in education in the realization of the national vision 2020   </vt:lpstr>
      <vt:lpstr>   Introduction:</vt:lpstr>
      <vt:lpstr>The role of CT in education to realize of the national vision 2020</vt:lpstr>
      <vt:lpstr>2. ICT in Business</vt:lpstr>
      <vt:lpstr>Changing Business Landscape </vt:lpstr>
      <vt:lpstr>Three Spheres of Web Strategy</vt:lpstr>
      <vt:lpstr>Technological Components </vt:lpstr>
      <vt:lpstr>Internet, Email and E-Commerce</vt:lpstr>
      <vt:lpstr>3. Medecine </vt:lpstr>
      <vt:lpstr>4. In agriculture</vt:lpstr>
      <vt:lpstr>5. In banking</vt:lpstr>
      <vt:lpstr>              Conclusion</vt:lpstr>
      <vt:lpstr>Presented by Celestin NTUZIBAGIRWE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 the role of ICT in education in the realization of the national vision 2020</dc:title>
  <dc:creator>ALICE UMUTESI</dc:creator>
  <cp:lastModifiedBy>ALICE UMUTESI</cp:lastModifiedBy>
  <cp:revision>11</cp:revision>
  <dcterms:created xsi:type="dcterms:W3CDTF">2018-01-06T06:58:04Z</dcterms:created>
  <dcterms:modified xsi:type="dcterms:W3CDTF">2018-01-06T08:33:17Z</dcterms:modified>
</cp:coreProperties>
</file>