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handoutMasterIdLst>
    <p:handoutMasterId r:id="rId53"/>
  </p:handoutMasterIdLst>
  <p:sldIdLst>
    <p:sldId id="401" r:id="rId5"/>
    <p:sldId id="383" r:id="rId6"/>
    <p:sldId id="384" r:id="rId7"/>
    <p:sldId id="342" r:id="rId8"/>
    <p:sldId id="343" r:id="rId9"/>
    <p:sldId id="348" r:id="rId10"/>
    <p:sldId id="349" r:id="rId11"/>
    <p:sldId id="351" r:id="rId12"/>
    <p:sldId id="353" r:id="rId13"/>
    <p:sldId id="385" r:id="rId14"/>
    <p:sldId id="382" r:id="rId15"/>
    <p:sldId id="356" r:id="rId16"/>
    <p:sldId id="357" r:id="rId17"/>
    <p:sldId id="358" r:id="rId18"/>
    <p:sldId id="365" r:id="rId19"/>
    <p:sldId id="363" r:id="rId20"/>
    <p:sldId id="366" r:id="rId21"/>
    <p:sldId id="367" r:id="rId22"/>
    <p:sldId id="362" r:id="rId23"/>
    <p:sldId id="277" r:id="rId24"/>
    <p:sldId id="287" r:id="rId25"/>
    <p:sldId id="395" r:id="rId26"/>
    <p:sldId id="329" r:id="rId27"/>
    <p:sldId id="278" r:id="rId28"/>
    <p:sldId id="280" r:id="rId29"/>
    <p:sldId id="359" r:id="rId30"/>
    <p:sldId id="309" r:id="rId31"/>
    <p:sldId id="361" r:id="rId32"/>
    <p:sldId id="399" r:id="rId33"/>
    <p:sldId id="386" r:id="rId34"/>
    <p:sldId id="371" r:id="rId35"/>
    <p:sldId id="332" r:id="rId36"/>
    <p:sldId id="321" r:id="rId37"/>
    <p:sldId id="368" r:id="rId38"/>
    <p:sldId id="369" r:id="rId39"/>
    <p:sldId id="389" r:id="rId40"/>
    <p:sldId id="390" r:id="rId41"/>
    <p:sldId id="391" r:id="rId42"/>
    <p:sldId id="398" r:id="rId43"/>
    <p:sldId id="334" r:id="rId44"/>
    <p:sldId id="335" r:id="rId45"/>
    <p:sldId id="336" r:id="rId46"/>
    <p:sldId id="380" r:id="rId47"/>
    <p:sldId id="338" r:id="rId48"/>
    <p:sldId id="393" r:id="rId49"/>
    <p:sldId id="400" r:id="rId50"/>
    <p:sldId id="263" r:id="rId5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hn, Lisa" initials="KL" lastIdx="1" clrIdx="0">
    <p:extLst>
      <p:ext uri="{19B8F6BF-5375-455C-9EA6-DF929625EA0E}">
        <p15:presenceInfo xmlns:p15="http://schemas.microsoft.com/office/powerpoint/2012/main" userId="S-1-5-21-2476086869-2189793877-302488347-152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88824" autoAdjust="0"/>
  </p:normalViewPr>
  <p:slideViewPr>
    <p:cSldViewPr snapToGrid="0">
      <p:cViewPr varScale="1">
        <p:scale>
          <a:sx n="81" d="100"/>
          <a:sy n="81" d="100"/>
        </p:scale>
        <p:origin x="1470" y="7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9" d="100"/>
          <a:sy n="49" d="100"/>
        </p:scale>
        <p:origin x="214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4EAB07-1A91-48C4-8328-BB6A6877152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D5285F8C-046B-4565-8954-0C4A3C790EFB}"/>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F768E4C-972B-4D45-97E4-96EA5329086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C86E3AD-7A7C-4383-8436-6CAD2F08CAA2}" type="slidenum">
              <a:rPr lang="en-GB" smtClean="0"/>
              <a:t>‹#›</a:t>
            </a:fld>
            <a:endParaRPr lang="en-GB"/>
          </a:p>
        </p:txBody>
      </p:sp>
    </p:spTree>
    <p:extLst>
      <p:ext uri="{BB962C8B-B14F-4D97-AF65-F5344CB8AC3E}">
        <p14:creationId xmlns:p14="http://schemas.microsoft.com/office/powerpoint/2010/main" val="4245702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6F4F00D-A1F1-4AAD-8E87-FD06BF5A472B}" type="datetimeFigureOut">
              <a:rPr lang="en-GB" smtClean="0"/>
              <a:t>28/04/2019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4F0672-232E-4C5B-A17C-18881AD76DE1}" type="slidenum">
              <a:rPr lang="en-GB" smtClean="0"/>
              <a:t>‹#›</a:t>
            </a:fld>
            <a:endParaRPr lang="en-GB"/>
          </a:p>
        </p:txBody>
      </p:sp>
    </p:spTree>
    <p:extLst>
      <p:ext uri="{BB962C8B-B14F-4D97-AF65-F5344CB8AC3E}">
        <p14:creationId xmlns:p14="http://schemas.microsoft.com/office/powerpoint/2010/main" val="225686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Across open and closed questions</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1</a:t>
            </a:fld>
            <a:endParaRPr lang="en-GB"/>
          </a:p>
        </p:txBody>
      </p:sp>
    </p:spTree>
    <p:extLst>
      <p:ext uri="{BB962C8B-B14F-4D97-AF65-F5344CB8AC3E}">
        <p14:creationId xmlns:p14="http://schemas.microsoft.com/office/powerpoint/2010/main" val="1569373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dirty="0"/>
              <a:t>As stated in section 7.5 of the Rwandan </a:t>
            </a:r>
            <a:r>
              <a:rPr lang="en-GB" sz="1200" b="0" i="0" u="none" strike="noStrike" kern="1200" baseline="0" dirty="0">
                <a:solidFill>
                  <a:schemeClr val="tx1"/>
                </a:solidFill>
                <a:latin typeface="+mn-lt"/>
                <a:ea typeface="+mn-ea"/>
                <a:cs typeface="+mn-cs"/>
              </a:rPr>
              <a:t>GUIDE TO CLASSROOM-BASED AND NATIONAL ASSESSMENTS IN RWANDA, materials (quote below)</a:t>
            </a:r>
          </a:p>
          <a:p>
            <a:endParaRPr lang="en-GB" sz="1200" b="0" i="0" u="none" strike="noStrike" kern="1200" baseline="0" dirty="0">
              <a:solidFill>
                <a:schemeClr val="tx1"/>
              </a:solidFill>
              <a:latin typeface="+mn-lt"/>
              <a:ea typeface="+mn-ea"/>
              <a:cs typeface="+mn-cs"/>
            </a:endParaRPr>
          </a:p>
          <a:p>
            <a:r>
              <a:rPr lang="en-GB" sz="1200" b="0" i="1" u="none" strike="noStrike" kern="1200" baseline="0" dirty="0">
                <a:solidFill>
                  <a:schemeClr val="tx1"/>
                </a:solidFill>
                <a:latin typeface="+mn-lt"/>
                <a:ea typeface="+mn-ea"/>
                <a:cs typeface="+mn-cs"/>
              </a:rPr>
              <a:t>Does the assessment give all candidates an equal opportunity to demonstrate their attainment?</a:t>
            </a:r>
          </a:p>
          <a:p>
            <a:r>
              <a:rPr lang="en-GB" sz="1200" b="0" i="1" u="none" strike="noStrike" kern="1200" baseline="0" dirty="0">
                <a:solidFill>
                  <a:schemeClr val="tx1"/>
                </a:solidFill>
                <a:latin typeface="+mn-lt"/>
                <a:ea typeface="+mn-ea"/>
                <a:cs typeface="+mn-cs"/>
              </a:rPr>
              <a:t>You should make sure that the test does not discriminate in terms of student backgrounds</a:t>
            </a:r>
          </a:p>
          <a:p>
            <a:r>
              <a:rPr lang="en-GB" sz="1200" b="0" i="1" u="none" strike="noStrike" kern="1200" baseline="0" dirty="0">
                <a:solidFill>
                  <a:schemeClr val="tx1"/>
                </a:solidFill>
                <a:latin typeface="+mn-lt"/>
                <a:ea typeface="+mn-ea"/>
                <a:cs typeface="+mn-cs"/>
              </a:rPr>
              <a:t>(urban/rural), religion or disability. Be sensitive to these social issues. For example,</a:t>
            </a:r>
          </a:p>
          <a:p>
            <a:r>
              <a:rPr lang="en-GB" sz="1200" b="0" i="1" u="none" strike="noStrike" kern="1200" baseline="0" dirty="0">
                <a:solidFill>
                  <a:schemeClr val="tx1"/>
                </a:solidFill>
                <a:latin typeface="+mn-lt"/>
                <a:ea typeface="+mn-ea"/>
                <a:cs typeface="+mn-cs"/>
              </a:rPr>
              <a:t>do not give a test whose items are based predominantly on urban or rural settings. Find a</a:t>
            </a:r>
          </a:p>
          <a:p>
            <a:r>
              <a:rPr lang="en-GB" sz="1200" b="0" i="1" u="none" strike="noStrike" kern="1200" baseline="0" dirty="0">
                <a:solidFill>
                  <a:schemeClr val="tx1"/>
                </a:solidFill>
                <a:latin typeface="+mn-lt"/>
                <a:ea typeface="+mn-ea"/>
                <a:cs typeface="+mn-cs"/>
              </a:rPr>
              <a:t>good balance. Avoid test items that may be offensive to certain religious beliefs (discussion</a:t>
            </a:r>
          </a:p>
          <a:p>
            <a:r>
              <a:rPr lang="en-GB" sz="1200" b="0" i="1" u="none" strike="noStrike" kern="1200" baseline="0" dirty="0">
                <a:solidFill>
                  <a:schemeClr val="tx1"/>
                </a:solidFill>
                <a:latin typeface="+mn-lt"/>
                <a:ea typeface="+mn-ea"/>
                <a:cs typeface="+mn-cs"/>
              </a:rPr>
              <a:t>involving eating pigs when class has Muslims in it; or those that disadvantage students</a:t>
            </a:r>
          </a:p>
          <a:p>
            <a:r>
              <a:rPr lang="en-GB" sz="1200" b="0" i="1" u="none" strike="noStrike" kern="1200" baseline="0" dirty="0">
                <a:solidFill>
                  <a:schemeClr val="tx1"/>
                </a:solidFill>
                <a:latin typeface="+mn-lt"/>
                <a:ea typeface="+mn-ea"/>
                <a:cs typeface="+mn-cs"/>
              </a:rPr>
              <a:t>living with disabilities (drawings, diagrams, maps) in case of blind students, etc.</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200" b="0" i="0" u="none" strike="noStrike" kern="1200" baseline="0" dirty="0">
                <a:solidFill>
                  <a:schemeClr val="tx1"/>
                </a:solidFill>
                <a:latin typeface="+mn-lt"/>
                <a:ea typeface="+mn-ea"/>
                <a:cs typeface="+mn-cs"/>
              </a:rPr>
              <a:t>Materials </a:t>
            </a:r>
            <a:r>
              <a:rPr lang="en-GB" dirty="0"/>
              <a:t>Give</a:t>
            </a:r>
            <a:r>
              <a:rPr lang="en-GB" baseline="0" dirty="0"/>
              <a:t> examples of instances where materials were affected by these issues and the changes that were made / or reasons why items dropped.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Accusations of “boy-friendliness” / bias against girls / pro-girls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Accusations of favouring the “middle class”.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baseline="0" dirty="0"/>
              <a:t>Certain topics are not ubiquitous in ethnic minorities, </a:t>
            </a:r>
            <a:r>
              <a:rPr lang="en-GB" baseline="0" dirty="0" err="1"/>
              <a:t>eg</a:t>
            </a:r>
            <a:r>
              <a:rPr lang="en-GB" baseline="0" dirty="0"/>
              <a:t> the keeping of pets / children challenging their parents and may provoke challenges from representatives from those groups in high-stakes assessments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r>
              <a:rPr lang="en-GB" sz="1200" kern="1200" dirty="0">
                <a:solidFill>
                  <a:schemeClr val="tx1"/>
                </a:solidFill>
                <a:latin typeface="+mn-lt"/>
                <a:ea typeface="+mn-ea"/>
                <a:cs typeface="+mn-cs"/>
              </a:rPr>
              <a:t>Items must provide equality of access and opportunity by:</a:t>
            </a:r>
          </a:p>
          <a:p>
            <a:pPr lvl="0" fontAlgn="base" hangingPunct="0"/>
            <a:r>
              <a:rPr lang="en-GB" sz="1200" kern="1200" dirty="0">
                <a:solidFill>
                  <a:schemeClr val="tx1"/>
                </a:solidFill>
                <a:latin typeface="+mn-lt"/>
                <a:ea typeface="+mn-ea"/>
                <a:cs typeface="+mn-cs"/>
              </a:rPr>
              <a:t>aiming to minimise ethnic, gender and cultural bias</a:t>
            </a:r>
          </a:p>
          <a:p>
            <a:pPr lvl="0" fontAlgn="base" hangingPunct="0"/>
            <a:r>
              <a:rPr lang="en-GB" sz="1200" kern="1200" dirty="0">
                <a:solidFill>
                  <a:schemeClr val="tx1"/>
                </a:solidFill>
                <a:latin typeface="+mn-lt"/>
                <a:ea typeface="+mn-ea"/>
                <a:cs typeface="+mn-cs"/>
              </a:rPr>
              <a:t>avoiding disadvantaging pupils from particular backgrounds</a:t>
            </a:r>
          </a:p>
          <a:p>
            <a:pPr lvl="0" fontAlgn="base" hangingPunct="0"/>
            <a:r>
              <a:rPr lang="en-GB" sz="1200" kern="1200" dirty="0">
                <a:solidFill>
                  <a:schemeClr val="tx1"/>
                </a:solidFill>
                <a:latin typeface="+mn-lt"/>
                <a:ea typeface="+mn-ea"/>
                <a:cs typeface="+mn-cs"/>
              </a:rPr>
              <a:t>being free from overt or covert discrimination either through wording or content.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10</a:t>
            </a:fld>
            <a:endParaRPr lang="en-GB"/>
          </a:p>
        </p:txBody>
      </p:sp>
    </p:spTree>
    <p:extLst>
      <p:ext uri="{BB962C8B-B14F-4D97-AF65-F5344CB8AC3E}">
        <p14:creationId xmlns:p14="http://schemas.microsoft.com/office/powerpoint/2010/main" val="427548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a:p>
            <a:pPr marL="171450" indent="-171450">
              <a:buFont typeface="Arial" panose="020B0604020202020204" pitchFamily="34" charset="0"/>
              <a:buChar char="•"/>
            </a:pPr>
            <a:r>
              <a:rPr lang="en-GB" altLang="en-US" dirty="0"/>
              <a:t>Even if it is a difficult question, we have to make it as easy as possible, as automatic as possible to get the right answer. The difficulty of the question should</a:t>
            </a:r>
            <a:r>
              <a:rPr lang="en-GB" altLang="en-US" baseline="0" dirty="0"/>
              <a:t> not be the product of how we ask it . </a:t>
            </a:r>
          </a:p>
          <a:p>
            <a:endParaRPr lang="en-GB" altLang="en-US"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11</a:t>
            </a:fld>
            <a:endParaRPr lang="en-GB"/>
          </a:p>
        </p:txBody>
      </p:sp>
    </p:spTree>
    <p:extLst>
      <p:ext uri="{BB962C8B-B14F-4D97-AF65-F5344CB8AC3E}">
        <p14:creationId xmlns:p14="http://schemas.microsoft.com/office/powerpoint/2010/main" val="2623897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 composing statements and prompts, the key requirement is to convey quickly to the candidates the information they</a:t>
            </a:r>
            <a:r>
              <a:rPr lang="en-GB" baseline="0" dirty="0"/>
              <a:t> need to show understanding.</a:t>
            </a:r>
          </a:p>
        </p:txBody>
      </p:sp>
      <p:sp>
        <p:nvSpPr>
          <p:cNvPr id="4" name="Slide Number Placeholder 3"/>
          <p:cNvSpPr>
            <a:spLocks noGrp="1"/>
          </p:cNvSpPr>
          <p:nvPr>
            <p:ph type="sldNum" sz="quarter" idx="10"/>
          </p:nvPr>
        </p:nvSpPr>
        <p:spPr/>
        <p:txBody>
          <a:bodyPr/>
          <a:lstStyle/>
          <a:p>
            <a:fld id="{69EEF84A-1230-4E73-B894-42A5C83FA940}" type="slidenum">
              <a:rPr lang="en-GB" smtClean="0"/>
              <a:pPr/>
              <a:t>12</a:t>
            </a:fld>
            <a:endParaRPr lang="en-GB"/>
          </a:p>
        </p:txBody>
      </p:sp>
    </p:spTree>
    <p:extLst>
      <p:ext uri="{BB962C8B-B14F-4D97-AF65-F5344CB8AC3E}">
        <p14:creationId xmlns:p14="http://schemas.microsoft.com/office/powerpoint/2010/main" val="17661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Finally, a reminder that drafting a question is only the first stage. It’s very important to review what you have done when some time has passed and you can look at it with fresh eyes. …</a:t>
            </a:r>
          </a:p>
        </p:txBody>
      </p:sp>
      <p:sp>
        <p:nvSpPr>
          <p:cNvPr id="4" name="Slide Number Placeholder 3"/>
          <p:cNvSpPr>
            <a:spLocks noGrp="1"/>
          </p:cNvSpPr>
          <p:nvPr>
            <p:ph type="sldNum" sz="quarter" idx="10"/>
          </p:nvPr>
        </p:nvSpPr>
        <p:spPr/>
        <p:txBody>
          <a:bodyPr/>
          <a:lstStyle/>
          <a:p>
            <a:fld id="{69EEF84A-1230-4E73-B894-42A5C83FA940}" type="slidenum">
              <a:rPr lang="en-GB" smtClean="0"/>
              <a:pPr/>
              <a:t>13</a:t>
            </a:fld>
            <a:endParaRPr lang="en-GB"/>
          </a:p>
        </p:txBody>
      </p:sp>
    </p:spTree>
    <p:extLst>
      <p:ext uri="{BB962C8B-B14F-4D97-AF65-F5344CB8AC3E}">
        <p14:creationId xmlns:p14="http://schemas.microsoft.com/office/powerpoint/2010/main" val="349409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the pupil know what to do to answer this question? to illustrate</a:t>
            </a:r>
            <a:r>
              <a:rPr lang="en-GB" baseline="0" dirty="0"/>
              <a:t> some of these let’s look at the next slide.</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14</a:t>
            </a:fld>
            <a:endParaRPr lang="en-GB"/>
          </a:p>
        </p:txBody>
      </p:sp>
    </p:spTree>
    <p:extLst>
      <p:ext uri="{BB962C8B-B14F-4D97-AF65-F5344CB8AC3E}">
        <p14:creationId xmlns:p14="http://schemas.microsoft.com/office/powerpoint/2010/main" val="1732754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 the pupil know what to do to answer this question? </a:t>
            </a:r>
          </a:p>
          <a:p>
            <a:r>
              <a:rPr lang="en-GB" sz="1200" b="0" i="0" kern="1200" dirty="0">
                <a:solidFill>
                  <a:schemeClr val="tx1"/>
                </a:solidFill>
                <a:effectLst/>
                <a:latin typeface="+mn-lt"/>
                <a:ea typeface="+mn-ea"/>
                <a:cs typeface="+mn-cs"/>
              </a:rPr>
              <a:t>Which answer would you give a mark to?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How could we reword this question so that we narrow down the wide range of plausible answers?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Presenter: show the next slide only after the discussion</a:t>
            </a:r>
          </a:p>
        </p:txBody>
      </p:sp>
      <p:sp>
        <p:nvSpPr>
          <p:cNvPr id="4" name="Slide Number Placeholder 3"/>
          <p:cNvSpPr>
            <a:spLocks noGrp="1"/>
          </p:cNvSpPr>
          <p:nvPr>
            <p:ph type="sldNum" sz="quarter" idx="10"/>
          </p:nvPr>
        </p:nvSpPr>
        <p:spPr/>
        <p:txBody>
          <a:bodyPr/>
          <a:lstStyle/>
          <a:p>
            <a:fld id="{E64F0672-232E-4C5B-A17C-18881AD76DE1}" type="slidenum">
              <a:rPr lang="en-GB" smtClean="0"/>
              <a:t>16</a:t>
            </a:fld>
            <a:endParaRPr lang="en-GB"/>
          </a:p>
        </p:txBody>
      </p:sp>
    </p:spTree>
    <p:extLst>
      <p:ext uri="{BB962C8B-B14F-4D97-AF65-F5344CB8AC3E}">
        <p14:creationId xmlns:p14="http://schemas.microsoft.com/office/powerpoint/2010/main" val="1443178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On</a:t>
            </a:r>
            <a:r>
              <a:rPr lang="en-GB" sz="1200" b="0" i="0" kern="1200" baseline="0" dirty="0">
                <a:solidFill>
                  <a:schemeClr val="tx1"/>
                </a:solidFill>
                <a:effectLst/>
                <a:latin typeface="+mn-lt"/>
                <a:ea typeface="+mn-ea"/>
                <a:cs typeface="+mn-cs"/>
              </a:rPr>
              <a:t> the basis of the current question wording, all but one of the answers seems to be reasonable.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But with a small tweak to the question wording, however, we can narrow it down / remove potential for confusion.</a:t>
            </a:r>
          </a:p>
          <a:p>
            <a:r>
              <a:rPr lang="en-GB" sz="1200" b="0" i="0" kern="1200" baseline="0" dirty="0">
                <a:solidFill>
                  <a:schemeClr val="tx1"/>
                </a:solidFill>
                <a:effectLst/>
                <a:latin typeface="+mn-lt"/>
                <a:ea typeface="+mn-ea"/>
                <a:cs typeface="+mn-cs"/>
              </a:rPr>
              <a:t>Look at new wording next slide.</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17</a:t>
            </a:fld>
            <a:endParaRPr lang="en-GB"/>
          </a:p>
        </p:txBody>
      </p:sp>
    </p:spTree>
    <p:extLst>
      <p:ext uri="{BB962C8B-B14F-4D97-AF65-F5344CB8AC3E}">
        <p14:creationId xmlns:p14="http://schemas.microsoft.com/office/powerpoint/2010/main" val="61321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18</a:t>
            </a:fld>
            <a:endParaRPr lang="en-GB"/>
          </a:p>
        </p:txBody>
      </p:sp>
    </p:spTree>
    <p:extLst>
      <p:ext uri="{BB962C8B-B14F-4D97-AF65-F5344CB8AC3E}">
        <p14:creationId xmlns:p14="http://schemas.microsoft.com/office/powerpoint/2010/main" val="1555782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21</a:t>
            </a:fld>
            <a:endParaRPr lang="en-GB"/>
          </a:p>
        </p:txBody>
      </p:sp>
    </p:spTree>
    <p:extLst>
      <p:ext uri="{BB962C8B-B14F-4D97-AF65-F5344CB8AC3E}">
        <p14:creationId xmlns:p14="http://schemas.microsoft.com/office/powerpoint/2010/main" val="2643794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A941694-F793-45EF-9C65-07E4CEAC66C3}" type="slidenum">
              <a:rPr lang="en-GB" smtClean="0"/>
              <a:pPr/>
              <a:t>22</a:t>
            </a:fld>
            <a:endParaRPr lang="en-GB"/>
          </a:p>
        </p:txBody>
      </p:sp>
    </p:spTree>
    <p:extLst>
      <p:ext uri="{BB962C8B-B14F-4D97-AF65-F5344CB8AC3E}">
        <p14:creationId xmlns:p14="http://schemas.microsoft.com/office/powerpoint/2010/main" val="284573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Across open and closed questions</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a:t>
            </a:fld>
            <a:endParaRPr lang="en-GB"/>
          </a:p>
        </p:txBody>
      </p:sp>
    </p:spTree>
    <p:extLst>
      <p:ext uri="{BB962C8B-B14F-4D97-AF65-F5344CB8AC3E}">
        <p14:creationId xmlns:p14="http://schemas.microsoft.com/office/powerpoint/2010/main" val="454287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a:t>This is the bog-standard multiple-choice question – very familiar.</a:t>
            </a:r>
          </a:p>
          <a:p>
            <a:endParaRPr lang="en-GB" dirty="0"/>
          </a:p>
          <a:p>
            <a:r>
              <a:rPr lang="en-GB" dirty="0"/>
              <a:t>Can be with three options, but four is more reliable in reducing the chances of guessing the correct response.</a:t>
            </a:r>
          </a:p>
          <a:p>
            <a:r>
              <a:rPr lang="en-GB" dirty="0"/>
              <a:t>Can also have tick 2 / 3 from a list of several options, as on next slide.</a:t>
            </a:r>
          </a:p>
          <a:p>
            <a:endParaRPr lang="en-GB" dirty="0"/>
          </a:p>
          <a:p>
            <a:r>
              <a:rPr lang="en-GB" dirty="0"/>
              <a:t>BTW – correct answer 4519 metres</a:t>
            </a:r>
            <a:r>
              <a:rPr lang="en-GB" baseline="0" dirty="0"/>
              <a:t> (last option)</a:t>
            </a:r>
            <a:endParaRPr lang="en-GB" dirty="0"/>
          </a:p>
        </p:txBody>
      </p:sp>
      <p:sp>
        <p:nvSpPr>
          <p:cNvPr id="27652" name="Slide Number Placeholder 3"/>
          <p:cNvSpPr>
            <a:spLocks noGrp="1"/>
          </p:cNvSpPr>
          <p:nvPr>
            <p:ph type="sldNum" sz="quarter" idx="5"/>
          </p:nvPr>
        </p:nvSpPr>
        <p:spPr>
          <a:noFill/>
        </p:spPr>
        <p:txBody>
          <a:bodyPr/>
          <a:lstStyle/>
          <a:p>
            <a:fld id="{A525CF58-7939-48A6-AA6C-2BBF8BCF5249}" type="slidenum">
              <a:rPr lang="en-GB" smtClean="0"/>
              <a:pPr/>
              <a:t>24</a:t>
            </a:fld>
            <a:endParaRPr lang="en-GB"/>
          </a:p>
        </p:txBody>
      </p:sp>
    </p:spTree>
    <p:extLst>
      <p:ext uri="{BB962C8B-B14F-4D97-AF65-F5344CB8AC3E}">
        <p14:creationId xmlns:p14="http://schemas.microsoft.com/office/powerpoint/2010/main" val="2412458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Correct answers (just for fun):</a:t>
            </a:r>
            <a:r>
              <a:rPr lang="en-GB" baseline="0" dirty="0"/>
              <a:t> Rwanda and Uganda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25</a:t>
            </a:fld>
            <a:endParaRPr lang="en-GB"/>
          </a:p>
        </p:txBody>
      </p:sp>
    </p:spTree>
    <p:extLst>
      <p:ext uri="{BB962C8B-B14F-4D97-AF65-F5344CB8AC3E}">
        <p14:creationId xmlns:p14="http://schemas.microsoft.com/office/powerpoint/2010/main" val="3938419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a:t>
            </a:r>
            <a:r>
              <a:rPr lang="en-GB" baseline="0" dirty="0"/>
              <a:t> taken from: https://conversionsciences.com/best-home-page/</a:t>
            </a:r>
          </a:p>
          <a:p>
            <a:endParaRPr lang="en-GB" dirty="0"/>
          </a:p>
          <a:p>
            <a:r>
              <a:rPr lang="en-GB" dirty="0"/>
              <a:t>On the next couple of slides, we look at other MC questions with these components</a:t>
            </a:r>
          </a:p>
        </p:txBody>
      </p:sp>
      <p:sp>
        <p:nvSpPr>
          <p:cNvPr id="4" name="Slide Number Placeholder 3"/>
          <p:cNvSpPr>
            <a:spLocks noGrp="1"/>
          </p:cNvSpPr>
          <p:nvPr>
            <p:ph type="sldNum" sz="quarter" idx="10"/>
          </p:nvPr>
        </p:nvSpPr>
        <p:spPr/>
        <p:txBody>
          <a:bodyPr/>
          <a:lstStyle/>
          <a:p>
            <a:fld id="{E64F0672-232E-4C5B-A17C-18881AD76DE1}" type="slidenum">
              <a:rPr lang="en-GB" smtClean="0"/>
              <a:t>26</a:t>
            </a:fld>
            <a:endParaRPr lang="en-GB"/>
          </a:p>
        </p:txBody>
      </p:sp>
    </p:spTree>
    <p:extLst>
      <p:ext uri="{BB962C8B-B14F-4D97-AF65-F5344CB8AC3E}">
        <p14:creationId xmlns:p14="http://schemas.microsoft.com/office/powerpoint/2010/main" val="239792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Other types of multiple</a:t>
            </a:r>
            <a:r>
              <a:rPr lang="en-GB" baseline="0" dirty="0"/>
              <a:t> choice item.</a:t>
            </a:r>
            <a:endParaRPr lang="en-GB" dirty="0"/>
          </a:p>
        </p:txBody>
      </p:sp>
      <p:sp>
        <p:nvSpPr>
          <p:cNvPr id="4" name="Slide Number Placeholder 3"/>
          <p:cNvSpPr>
            <a:spLocks noGrp="1"/>
          </p:cNvSpPr>
          <p:nvPr>
            <p:ph type="sldNum" sz="quarter" idx="10"/>
          </p:nvPr>
        </p:nvSpPr>
        <p:spPr/>
        <p:txBody>
          <a:bodyPr/>
          <a:lstStyle/>
          <a:p>
            <a:fld id="{C17494C1-237E-45CA-A171-F71CE6F27131}" type="slidenum">
              <a:rPr lang="en-GB" smtClean="0"/>
              <a:pPr/>
              <a:t>27</a:t>
            </a:fld>
            <a:endParaRPr lang="en-GB"/>
          </a:p>
        </p:txBody>
      </p:sp>
    </p:spTree>
    <p:extLst>
      <p:ext uri="{BB962C8B-B14F-4D97-AF65-F5344CB8AC3E}">
        <p14:creationId xmlns:p14="http://schemas.microsoft.com/office/powerpoint/2010/main" val="585578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DDLs</a:t>
            </a:r>
            <a:r>
              <a:rPr lang="en-GB" baseline="0" dirty="0"/>
              <a:t> are a</a:t>
            </a:r>
            <a:r>
              <a:rPr lang="en-GB" dirty="0"/>
              <a:t> different way of presenting MC questions,  </a:t>
            </a:r>
            <a:r>
              <a:rPr lang="en-GB" dirty="0" err="1"/>
              <a:t>eg</a:t>
            </a:r>
            <a:r>
              <a:rPr lang="en-GB" baseline="0" dirty="0"/>
              <a:t> missing values in spreadsheets or passages of text. Students select one of the options from the drop down list. The example in this slide shows several drop down lists in the question. </a:t>
            </a:r>
          </a:p>
          <a:p>
            <a:endParaRPr lang="en-GB" baseline="0" dirty="0"/>
          </a:p>
          <a:p>
            <a:r>
              <a:rPr lang="en-GB" baseline="0" dirty="0"/>
              <a:t>You can have a single drop down list in a question – or like this, several could be used to make the question more challenging. </a:t>
            </a:r>
          </a:p>
          <a:p>
            <a:endParaRPr lang="en-GB" baseline="0" dirty="0"/>
          </a:p>
          <a:p>
            <a:r>
              <a:rPr lang="en-GB" baseline="0" dirty="0"/>
              <a:t>This item format offers little advantage to a traditional MC format, if you are asking a single isolated question, but if it requires several questions about a single context, then it is useful. </a:t>
            </a:r>
          </a:p>
          <a:p>
            <a:endParaRPr lang="en-GB" b="1" baseline="0" dirty="0">
              <a:solidFill>
                <a:schemeClr val="bg2">
                  <a:lumMod val="10000"/>
                </a:schemeClr>
              </a:solidFill>
            </a:endParaRPr>
          </a:p>
        </p:txBody>
      </p:sp>
      <p:sp>
        <p:nvSpPr>
          <p:cNvPr id="4" name="Slide Number Placeholder 3"/>
          <p:cNvSpPr>
            <a:spLocks noGrp="1"/>
          </p:cNvSpPr>
          <p:nvPr>
            <p:ph type="sldNum" sz="quarter" idx="10"/>
          </p:nvPr>
        </p:nvSpPr>
        <p:spPr/>
        <p:txBody>
          <a:bodyPr/>
          <a:lstStyle/>
          <a:p>
            <a:fld id="{C17494C1-237E-45CA-A171-F71CE6F27131}" type="slidenum">
              <a:rPr lang="en-GB" smtClean="0"/>
              <a:pPr/>
              <a:t>28</a:t>
            </a:fld>
            <a:endParaRPr lang="en-GB" dirty="0"/>
          </a:p>
        </p:txBody>
      </p:sp>
    </p:spTree>
    <p:extLst>
      <p:ext uri="{BB962C8B-B14F-4D97-AF65-F5344CB8AC3E}">
        <p14:creationId xmlns:p14="http://schemas.microsoft.com/office/powerpoint/2010/main" val="1800212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 English example</a:t>
            </a:r>
          </a:p>
        </p:txBody>
      </p:sp>
      <p:sp>
        <p:nvSpPr>
          <p:cNvPr id="4" name="Slide Number Placeholder 3"/>
          <p:cNvSpPr>
            <a:spLocks noGrp="1"/>
          </p:cNvSpPr>
          <p:nvPr>
            <p:ph type="sldNum" sz="quarter" idx="10"/>
          </p:nvPr>
        </p:nvSpPr>
        <p:spPr/>
        <p:txBody>
          <a:bodyPr/>
          <a:lstStyle/>
          <a:p>
            <a:fld id="{E64F0672-232E-4C5B-A17C-18881AD76DE1}" type="slidenum">
              <a:rPr lang="en-GB" smtClean="0"/>
              <a:t>29</a:t>
            </a:fld>
            <a:endParaRPr lang="en-GB"/>
          </a:p>
        </p:txBody>
      </p:sp>
    </p:spTree>
    <p:extLst>
      <p:ext uri="{BB962C8B-B14F-4D97-AF65-F5344CB8AC3E}">
        <p14:creationId xmlns:p14="http://schemas.microsoft.com/office/powerpoint/2010/main" val="488289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Distractor should not be obvious – they need to blend</a:t>
            </a:r>
            <a:r>
              <a:rPr lang="en-GB" baseline="0" dirty="0"/>
              <a:t> in with the correct answer.</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30</a:t>
            </a:fld>
            <a:endParaRPr lang="en-GB"/>
          </a:p>
        </p:txBody>
      </p:sp>
    </p:spTree>
    <p:extLst>
      <p:ext uri="{BB962C8B-B14F-4D97-AF65-F5344CB8AC3E}">
        <p14:creationId xmlns:p14="http://schemas.microsoft.com/office/powerpoint/2010/main" val="1109670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dirty="0"/>
              <a:t>If one does stand out – it definitely</a:t>
            </a:r>
            <a:r>
              <a:rPr lang="en-GB" baseline="0" dirty="0"/>
              <a:t> </a:t>
            </a:r>
            <a:r>
              <a:rPr lang="en-GB" dirty="0"/>
              <a:t>should</a:t>
            </a:r>
            <a:r>
              <a:rPr lang="en-GB" baseline="0" dirty="0"/>
              <a:t> </a:t>
            </a:r>
            <a:r>
              <a:rPr lang="en-GB" dirty="0"/>
              <a:t>not be the correct one (KEY)</a:t>
            </a:r>
          </a:p>
          <a:p>
            <a:endParaRPr lang="en-GB" dirty="0"/>
          </a:p>
          <a:p>
            <a:r>
              <a:rPr lang="en-GB" sz="1200" dirty="0"/>
              <a:t>1.</a:t>
            </a:r>
            <a:r>
              <a:rPr lang="en-GB" sz="1200" baseline="0" dirty="0"/>
              <a:t> The difficulty for question writers is that the correct answer is often the longest, because it has to be particularly carefully worded accurately – this usually results in having to add words rather than removing them. There seems to be a greater latitude in incorrectness, which means that incorrect distracters can often be rather vague and non-specific.  </a:t>
            </a:r>
            <a:r>
              <a:rPr lang="en-GB" sz="1200" dirty="0"/>
              <a:t>If, as often is the case, the correct answer is</a:t>
            </a:r>
            <a:r>
              <a:rPr lang="en-GB" sz="1200" baseline="0" dirty="0"/>
              <a:t> the longest, then you may be able to salvage the whole question, by ‘padding’ out the incorrect options, so they look roughly the same in length – however, </a:t>
            </a:r>
            <a:r>
              <a:rPr lang="en-GB" sz="1200" b="1" baseline="0" dirty="0"/>
              <a:t>NB</a:t>
            </a:r>
            <a:r>
              <a:rPr lang="en-GB" sz="1200" baseline="0" dirty="0"/>
              <a:t> that ‘wordy’ items are not in themselves desirable. </a:t>
            </a:r>
          </a:p>
          <a:p>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2.   This is a development of the first point. If all distractors follow the same grammatical structure then they are likely to be of roughly the same length. A distractor that carries an additional clause’s worth of information in it, is very often the right one simply because no one would bother making a tortuously long sentence for the sake of an incorrect answer. So, if the item is worth keeping because there is an important point on the syllabus that needs testing via this particular question, then you may have to beef up the incorrect options. </a:t>
            </a:r>
          </a:p>
          <a:p>
            <a:endParaRPr lang="en-GB" sz="1200" baseline="0" dirty="0"/>
          </a:p>
          <a:p>
            <a:r>
              <a:rPr lang="en-GB" sz="1200" baseline="0" dirty="0"/>
              <a:t>3.  Distractors should be written in language of the same register – either they all make use of scientific / mathematics / IT terminology or none of them do. The one exception to this is if you wish to create a powerful incorrect distractor: an option with an subject-specialist term may attract the students who are not on firm footing with that particular syllabus area. </a:t>
            </a:r>
          </a:p>
          <a:p>
            <a:endParaRPr lang="en-GB" sz="1200" baseline="0" dirty="0"/>
          </a:p>
          <a:p>
            <a:endParaRPr lang="en-GB" baseline="0" dirty="0"/>
          </a:p>
          <a:p>
            <a:r>
              <a:rPr lang="en-GB" sz="1200" baseline="0" dirty="0"/>
              <a:t>None of the distractors should be eliminated on the grounds that it does not answer the question on the basis of syntax.</a:t>
            </a:r>
          </a:p>
          <a:p>
            <a:endParaRPr lang="en-GB" sz="1200" baseline="0" dirty="0"/>
          </a:p>
          <a:p>
            <a:r>
              <a:rPr lang="en-GB" sz="1200" baseline="0" dirty="0"/>
              <a:t>If there is a grammatical glitch, this will have three effects:</a:t>
            </a:r>
          </a:p>
          <a:p>
            <a:pPr marL="228600" indent="-228600">
              <a:buFont typeface="+mj-lt"/>
              <a:buAutoNum type="arabicPeriod"/>
            </a:pPr>
            <a:r>
              <a:rPr lang="en-GB" sz="1200" baseline="0" dirty="0"/>
              <a:t>It will automatically rule out an option for the wrong reason</a:t>
            </a:r>
          </a:p>
          <a:p>
            <a:pPr marL="228600" indent="-228600">
              <a:buFont typeface="+mj-lt"/>
              <a:buAutoNum type="arabicPeriod"/>
            </a:pPr>
            <a:r>
              <a:rPr lang="en-GB" sz="1200" baseline="0" dirty="0"/>
              <a:t>It will shake the confidence of the test-takers – who expect the text to be written in impeccable language </a:t>
            </a:r>
          </a:p>
          <a:p>
            <a:pPr marL="228600" indent="-228600">
              <a:buFont typeface="+mj-lt"/>
              <a:buAutoNum type="arabicPeriod"/>
            </a:pPr>
            <a:r>
              <a:rPr lang="en-GB" sz="1200" baseline="0" dirty="0"/>
              <a:t>It will be biased against non-native speakers of English language,  who may not pick up on these clues as readily as native speakers. </a:t>
            </a:r>
          </a:p>
          <a:p>
            <a:endParaRPr lang="en-GB" sz="1200" baseline="0" dirty="0"/>
          </a:p>
          <a:p>
            <a:r>
              <a:rPr lang="en-GB" sz="1200" baseline="0" dirty="0"/>
              <a:t>The distractors’ reading smoothly and coherently is not just a nicety. If the construction of the responses is awkward, it will cause re-reading, make understanding the assessment point embedded in it much harder and again result in the outcome that the test results will be contaminated by other factors to do with language. </a:t>
            </a:r>
          </a:p>
          <a:p>
            <a:r>
              <a:rPr lang="en-US" sz="1200" baseline="0" dirty="0"/>
              <a:t>Avoid ungainly constructions such as those listed.</a:t>
            </a:r>
            <a:endParaRPr lang="en-GB" sz="1200" baseline="0" dirty="0"/>
          </a:p>
          <a:p>
            <a:endParaRPr lang="en-GB" dirty="0"/>
          </a:p>
          <a:p>
            <a:endParaRPr lang="en-GB" dirty="0"/>
          </a:p>
        </p:txBody>
      </p:sp>
      <p:sp>
        <p:nvSpPr>
          <p:cNvPr id="32772" name="Slide Number Placeholder 3"/>
          <p:cNvSpPr>
            <a:spLocks noGrp="1"/>
          </p:cNvSpPr>
          <p:nvPr>
            <p:ph type="sldNum" sz="quarter" idx="5"/>
          </p:nvPr>
        </p:nvSpPr>
        <p:spPr>
          <a:noFill/>
        </p:spPr>
        <p:txBody>
          <a:bodyPr/>
          <a:lstStyle/>
          <a:p>
            <a:fld id="{1A82D760-8D43-4E47-93AB-13F342EA57E7}" type="slidenum">
              <a:rPr lang="en-GB" smtClean="0"/>
              <a:pPr/>
              <a:t>31</a:t>
            </a:fld>
            <a:endParaRPr lang="en-GB"/>
          </a:p>
        </p:txBody>
      </p:sp>
    </p:spTree>
    <p:extLst>
      <p:ext uri="{BB962C8B-B14F-4D97-AF65-F5344CB8AC3E}">
        <p14:creationId xmlns:p14="http://schemas.microsoft.com/office/powerpoint/2010/main" val="3757325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GB" sz="1200" b="1" kern="1200" baseline="0" dirty="0">
                <a:solidFill>
                  <a:schemeClr val="tx1"/>
                </a:solidFill>
                <a:latin typeface="+mn-lt"/>
                <a:ea typeface="+mn-ea"/>
                <a:cs typeface="+mn-cs"/>
              </a:rPr>
              <a:t>Use common errors / misconceptions related to the concept as distractors </a:t>
            </a:r>
          </a:p>
          <a:p>
            <a:r>
              <a:rPr lang="en-GB" sz="1200" kern="1200" baseline="0" dirty="0">
                <a:solidFill>
                  <a:schemeClr val="tx1"/>
                </a:solidFill>
                <a:latin typeface="+mn-lt"/>
                <a:ea typeface="+mn-ea"/>
                <a:cs typeface="+mn-cs"/>
              </a:rPr>
              <a:t>Imagine initially writing MC question as an open response question. Think of common plausible errors that students would be likely to make, and the answers that they would come to by making these errors. Include the most likely incorrect answers in the list of answer options as distractors.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It is sometimes hard to come up with the last incorrect PLAUSIBLE distractor. Suggest putting in a place-holder and coming back to it later, as a flash of inspiration often comes when least expected.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NO Distractors which could be correct, under certain “interpretations” or under certain valid assumptions.  Again, reviewing items after allowing a gap of time is often illuminating, as one reads it in a different light. Feasible alternative interpretations are not always obvious when in the midst of composing items – but it may be immediately apparent when returning to it a week later.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Calculation / mathematical distracters (come back to this in a later slide), - mathematical distracters have to be as plausible as the do in all other types of items.</a:t>
            </a:r>
          </a:p>
        </p:txBody>
      </p:sp>
      <p:sp>
        <p:nvSpPr>
          <p:cNvPr id="32772" name="Slide Number Placeholder 3"/>
          <p:cNvSpPr>
            <a:spLocks noGrp="1"/>
          </p:cNvSpPr>
          <p:nvPr>
            <p:ph type="sldNum" sz="quarter" idx="5"/>
          </p:nvPr>
        </p:nvSpPr>
        <p:spPr>
          <a:noFill/>
        </p:spPr>
        <p:txBody>
          <a:bodyPr/>
          <a:lstStyle/>
          <a:p>
            <a:fld id="{1A82D760-8D43-4E47-93AB-13F342EA57E7}" type="slidenum">
              <a:rPr lang="en-GB" smtClean="0"/>
              <a:pPr/>
              <a:t>32</a:t>
            </a:fld>
            <a:endParaRPr lang="en-GB"/>
          </a:p>
        </p:txBody>
      </p:sp>
    </p:spTree>
    <p:extLst>
      <p:ext uri="{BB962C8B-B14F-4D97-AF65-F5344CB8AC3E}">
        <p14:creationId xmlns:p14="http://schemas.microsoft.com/office/powerpoint/2010/main" val="34666744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E64F0672-232E-4C5B-A17C-18881AD76DE1}" type="slidenum">
              <a:rPr lang="en-GB" smtClean="0"/>
              <a:t>33</a:t>
            </a:fld>
            <a:endParaRPr lang="en-GB"/>
          </a:p>
        </p:txBody>
      </p:sp>
    </p:spTree>
    <p:extLst>
      <p:ext uri="{BB962C8B-B14F-4D97-AF65-F5344CB8AC3E}">
        <p14:creationId xmlns:p14="http://schemas.microsoft.com/office/powerpoint/2010/main" val="397366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2" indent="-457200" defTabSz="914400">
              <a:spcAft>
                <a:spcPts val="1200"/>
              </a:spcAft>
              <a:buFont typeface="Arial" panose="020B0604020202020204" pitchFamily="34" charset="0"/>
              <a:buChar char="•"/>
            </a:pPr>
            <a:r>
              <a:rPr lang="en-GB" sz="1100" b="0" dirty="0">
                <a:solidFill>
                  <a:srgbClr val="002060"/>
                </a:solidFill>
              </a:rPr>
              <a:t>Language – is my question written as simply and clearly as possible to ensure that all students interpret it as intended</a:t>
            </a:r>
          </a:p>
          <a:p>
            <a:pPr marL="457200" lvl="2" indent="-457200" defTabSz="914400">
              <a:spcAft>
                <a:spcPts val="1200"/>
              </a:spcAft>
              <a:buFont typeface="Arial" panose="020B0604020202020204" pitchFamily="34" charset="0"/>
              <a:buChar char="•"/>
            </a:pPr>
            <a:r>
              <a:rPr lang="en-GB" sz="1100" b="0" dirty="0">
                <a:solidFill>
                  <a:srgbClr val="002060"/>
                </a:solidFill>
              </a:rPr>
              <a:t>Visuals – diagrams / illustrations</a:t>
            </a:r>
          </a:p>
          <a:p>
            <a:pPr marL="457200" lvl="2" indent="-457200" defTabSz="914400">
              <a:spcAft>
                <a:spcPts val="1200"/>
              </a:spcAft>
              <a:buFont typeface="Arial" panose="020B0604020202020204" pitchFamily="34" charset="0"/>
              <a:buChar char="•"/>
            </a:pPr>
            <a:r>
              <a:rPr lang="en-GB" sz="1100" b="0" dirty="0">
                <a:solidFill>
                  <a:srgbClr val="002060"/>
                </a:solidFill>
              </a:rPr>
              <a:t>Context – a scenario (often used in science or mathematics)</a:t>
            </a:r>
            <a:r>
              <a:rPr lang="en-GB" sz="1100" b="0" baseline="0" dirty="0">
                <a:solidFill>
                  <a:srgbClr val="002060"/>
                </a:solidFill>
              </a:rPr>
              <a:t> to give a situation in which to apply knowledge / rules.</a:t>
            </a:r>
            <a:endParaRPr lang="en-GB" sz="1100" b="0" dirty="0">
              <a:solidFill>
                <a:srgbClr val="002060"/>
              </a:solidFill>
            </a:endParaRPr>
          </a:p>
          <a:p>
            <a:pPr marL="457200" lvl="2" indent="-457200" defTabSz="914400">
              <a:spcAft>
                <a:spcPts val="1200"/>
              </a:spcAft>
              <a:buFont typeface="Arial" panose="020B0604020202020204" pitchFamily="34" charset="0"/>
              <a:buChar char="•"/>
            </a:pPr>
            <a:r>
              <a:rPr lang="en-GB" sz="1100" b="0" dirty="0">
                <a:solidFill>
                  <a:srgbClr val="002060"/>
                </a:solidFill>
              </a:rPr>
              <a:t>Fairness- must avoid ‘trick questions’</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a:t>
            </a:fld>
            <a:endParaRPr lang="en-GB"/>
          </a:p>
        </p:txBody>
      </p:sp>
    </p:spTree>
    <p:extLst>
      <p:ext uri="{BB962C8B-B14F-4D97-AF65-F5344CB8AC3E}">
        <p14:creationId xmlns:p14="http://schemas.microsoft.com/office/powerpoint/2010/main" val="364846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a:t>Quite hard to answer this question. Most people in the UK would not know the answer to this question. </a:t>
            </a:r>
          </a:p>
        </p:txBody>
      </p:sp>
      <p:sp>
        <p:nvSpPr>
          <p:cNvPr id="27652" name="Slide Number Placeholder 3"/>
          <p:cNvSpPr>
            <a:spLocks noGrp="1"/>
          </p:cNvSpPr>
          <p:nvPr>
            <p:ph type="sldNum" sz="quarter" idx="5"/>
          </p:nvPr>
        </p:nvSpPr>
        <p:spPr>
          <a:noFill/>
        </p:spPr>
        <p:txBody>
          <a:bodyPr/>
          <a:lstStyle/>
          <a:p>
            <a:fld id="{A525CF58-7939-48A6-AA6C-2BBF8BCF5249}" type="slidenum">
              <a:rPr lang="en-GB" smtClean="0"/>
              <a:pPr/>
              <a:t>34</a:t>
            </a:fld>
            <a:endParaRPr lang="en-GB"/>
          </a:p>
        </p:txBody>
      </p:sp>
    </p:spTree>
    <p:extLst>
      <p:ext uri="{BB962C8B-B14F-4D97-AF65-F5344CB8AC3E}">
        <p14:creationId xmlns:p14="http://schemas.microsoft.com/office/powerpoint/2010/main" val="4123616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GB" dirty="0"/>
              <a:t>Isn’t this a lot more accessible? Because of </a:t>
            </a:r>
            <a:r>
              <a:rPr lang="en-GB" baseline="0" dirty="0"/>
              <a:t>the distractors, it has become much easier to answer this question.</a:t>
            </a:r>
            <a:endParaRPr lang="en-GB" dirty="0"/>
          </a:p>
        </p:txBody>
      </p:sp>
      <p:sp>
        <p:nvSpPr>
          <p:cNvPr id="27652" name="Slide Number Placeholder 3"/>
          <p:cNvSpPr>
            <a:spLocks noGrp="1"/>
          </p:cNvSpPr>
          <p:nvPr>
            <p:ph type="sldNum" sz="quarter" idx="5"/>
          </p:nvPr>
        </p:nvSpPr>
        <p:spPr>
          <a:noFill/>
        </p:spPr>
        <p:txBody>
          <a:bodyPr/>
          <a:lstStyle/>
          <a:p>
            <a:fld id="{A525CF58-7939-48A6-AA6C-2BBF8BCF5249}" type="slidenum">
              <a:rPr lang="en-GB" smtClean="0"/>
              <a:pPr/>
              <a:t>35</a:t>
            </a:fld>
            <a:endParaRPr lang="en-GB"/>
          </a:p>
        </p:txBody>
      </p:sp>
    </p:spTree>
    <p:extLst>
      <p:ext uri="{BB962C8B-B14F-4D97-AF65-F5344CB8AC3E}">
        <p14:creationId xmlns:p14="http://schemas.microsoft.com/office/powerpoint/2010/main" val="2042715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00000"/>
              </a:lnSpc>
              <a:buFont typeface="Arial" charset="0"/>
              <a:buNone/>
            </a:pPr>
            <a:endParaRPr lang="en-GB" sz="3000" baseline="0" dirty="0">
              <a:solidFill>
                <a:schemeClr val="tx1"/>
              </a:solidFill>
            </a:endParaRPr>
          </a:p>
          <a:p>
            <a:pPr marL="342900" lvl="1" indent="-342900">
              <a:lnSpc>
                <a:spcPct val="100000"/>
              </a:lnSpc>
              <a:buFont typeface="Arial" charset="0"/>
              <a:buChar char="•"/>
            </a:pPr>
            <a:r>
              <a:rPr lang="en-GB" sz="1200" baseline="0" dirty="0">
                <a:solidFill>
                  <a:schemeClr val="tx1"/>
                </a:solidFill>
              </a:rPr>
              <a:t>Look at these distractors. </a:t>
            </a:r>
          </a:p>
          <a:p>
            <a:pPr marL="342900" lvl="1" indent="-342900">
              <a:lnSpc>
                <a:spcPct val="100000"/>
              </a:lnSpc>
              <a:buFont typeface="Arial" charset="0"/>
              <a:buChar char="•"/>
            </a:pPr>
            <a:r>
              <a:rPr lang="en-GB" sz="1200" baseline="0" dirty="0">
                <a:solidFill>
                  <a:schemeClr val="tx1"/>
                </a:solidFill>
              </a:rPr>
              <a:t>Extra confusion caused by having a negative in the stem and in the 4</a:t>
            </a:r>
            <a:r>
              <a:rPr lang="en-GB" sz="1200" baseline="30000" dirty="0">
                <a:solidFill>
                  <a:schemeClr val="tx1"/>
                </a:solidFill>
              </a:rPr>
              <a:t>th</a:t>
            </a:r>
            <a:r>
              <a:rPr lang="en-GB" sz="1200" baseline="0" dirty="0">
                <a:solidFill>
                  <a:schemeClr val="tx1"/>
                </a:solidFill>
              </a:rPr>
              <a:t> option. Does this therefore have to be interpreted in the positive? </a:t>
            </a:r>
          </a:p>
          <a:p>
            <a:pPr marL="342900" lvl="1" indent="-342900">
              <a:lnSpc>
                <a:spcPct val="100000"/>
              </a:lnSpc>
              <a:buFont typeface="Arial" charset="0"/>
              <a:buChar char="•"/>
            </a:pPr>
            <a:r>
              <a:rPr lang="en-GB" sz="1200" baseline="0" dirty="0">
                <a:solidFill>
                  <a:schemeClr val="tx1"/>
                </a:solidFill>
              </a:rPr>
              <a:t>Potential for misinterpretation of the last option because it contains an embedded negative in ‘forgetting’.</a:t>
            </a:r>
          </a:p>
          <a:p>
            <a:pPr marL="342900" lvl="1" indent="-342900">
              <a:lnSpc>
                <a:spcPct val="100000"/>
              </a:lnSpc>
              <a:buFont typeface="Arial" charset="0"/>
              <a:buChar char="•"/>
            </a:pPr>
            <a:r>
              <a:rPr lang="en-GB" sz="1200" baseline="0" dirty="0">
                <a:solidFill>
                  <a:schemeClr val="tx1"/>
                </a:solidFill>
              </a:rPr>
              <a:t>Wording on next slide much more </a:t>
            </a:r>
            <a:r>
              <a:rPr lang="en-GB" sz="1200" baseline="0" dirty="0" err="1">
                <a:solidFill>
                  <a:schemeClr val="tx1"/>
                </a:solidFill>
              </a:rPr>
              <a:t>stratightforward</a:t>
            </a:r>
            <a:r>
              <a:rPr lang="en-GB" sz="1200" baseline="0" dirty="0">
                <a:solidFill>
                  <a:schemeClr val="tx1"/>
                </a:solidFill>
              </a:rPr>
              <a:t> and easy to understand without a struggle </a:t>
            </a:r>
            <a:endParaRPr lang="en-GB" sz="1200" dirty="0">
              <a:solidFill>
                <a:schemeClr val="tx1"/>
              </a:solidFill>
            </a:endParaRPr>
          </a:p>
          <a:p>
            <a:endParaRPr lang="en-GB" sz="1200" dirty="0"/>
          </a:p>
          <a:p>
            <a:endParaRPr lang="en-GB" sz="1200" dirty="0"/>
          </a:p>
          <a:p>
            <a:r>
              <a:rPr lang="en-GB" sz="1200" dirty="0"/>
              <a:t>	</a:t>
            </a:r>
          </a:p>
          <a:p>
            <a:endParaRPr lang="en-GB" sz="1200"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36</a:t>
            </a:fld>
            <a:endParaRPr lang="en-GB"/>
          </a:p>
        </p:txBody>
      </p:sp>
    </p:spTree>
    <p:extLst>
      <p:ext uri="{BB962C8B-B14F-4D97-AF65-F5344CB8AC3E}">
        <p14:creationId xmlns:p14="http://schemas.microsoft.com/office/powerpoint/2010/main" val="3258155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r>
              <a:rPr lang="en-GB" sz="1200" dirty="0"/>
              <a:t>Option d) – still not ideal – though now we don’t have the problem of two negatives in the same concept</a:t>
            </a:r>
            <a:r>
              <a:rPr lang="en-GB" sz="1200" baseline="0" dirty="0"/>
              <a:t> / idea. </a:t>
            </a:r>
          </a:p>
          <a:p>
            <a:r>
              <a:rPr lang="en-GB" sz="1200" baseline="0" dirty="0"/>
              <a:t>Maybe best to try eliminating that as well. see next slide</a:t>
            </a:r>
            <a:endParaRPr lang="en-GB" sz="1200" dirty="0"/>
          </a:p>
          <a:p>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37</a:t>
            </a:fld>
            <a:endParaRPr lang="en-GB"/>
          </a:p>
        </p:txBody>
      </p:sp>
    </p:spTree>
    <p:extLst>
      <p:ext uri="{BB962C8B-B14F-4D97-AF65-F5344CB8AC3E}">
        <p14:creationId xmlns:p14="http://schemas.microsoft.com/office/powerpoint/2010/main" val="1139331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r>
              <a:rPr lang="en-GB" sz="1200" dirty="0"/>
              <a:t>Option d) – still not ideal – though now we don’t have the problem of two negatives in the same concept</a:t>
            </a:r>
            <a:r>
              <a:rPr lang="en-GB" sz="1200" baseline="0" dirty="0"/>
              <a:t> / idea. </a:t>
            </a:r>
          </a:p>
          <a:p>
            <a:r>
              <a:rPr lang="en-GB" sz="1200" baseline="0" dirty="0"/>
              <a:t>Maybe best to try eliminating that as well.</a:t>
            </a:r>
          </a:p>
          <a:p>
            <a:endParaRPr lang="en-GB" sz="1200" baseline="0" dirty="0"/>
          </a:p>
          <a:p>
            <a:r>
              <a:rPr lang="en-GB" sz="1200" baseline="0" dirty="0"/>
              <a:t>However, now both keys refer to knives which are dangerous – could lead to guessing</a:t>
            </a:r>
          </a:p>
          <a:p>
            <a:r>
              <a:rPr lang="en-GB" sz="1200" baseline="0" dirty="0"/>
              <a:t> Also the final distractor doesn’t seem very plausible, maybe we could replace it with a distractor that mentions a knife?</a:t>
            </a:r>
            <a:endParaRPr lang="en-GB" sz="1200" dirty="0"/>
          </a:p>
          <a:p>
            <a:r>
              <a:rPr lang="en-GB" sz="1200" dirty="0"/>
              <a:t>	</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38</a:t>
            </a:fld>
            <a:endParaRPr lang="en-GB"/>
          </a:p>
        </p:txBody>
      </p:sp>
    </p:spTree>
    <p:extLst>
      <p:ext uri="{BB962C8B-B14F-4D97-AF65-F5344CB8AC3E}">
        <p14:creationId xmlns:p14="http://schemas.microsoft.com/office/powerpoint/2010/main" val="1214738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Now distractor e) mentions a knife making the keys stand out less, but still being incorrect</a:t>
            </a:r>
          </a:p>
          <a:p>
            <a:endParaRPr lang="en-GB" dirty="0"/>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39</a:t>
            </a:fld>
            <a:endParaRPr lang="en-GB"/>
          </a:p>
        </p:txBody>
      </p:sp>
    </p:spTree>
    <p:extLst>
      <p:ext uri="{BB962C8B-B14F-4D97-AF65-F5344CB8AC3E}">
        <p14:creationId xmlns:p14="http://schemas.microsoft.com/office/powerpoint/2010/main" val="3015985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following slides:</a:t>
            </a:r>
          </a:p>
          <a:p>
            <a:r>
              <a:rPr lang="en-GB" dirty="0"/>
              <a:t>Examples of items that are less than perfect.</a:t>
            </a:r>
            <a:r>
              <a:rPr lang="en-GB" baseline="0" dirty="0"/>
              <a:t>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40</a:t>
            </a:fld>
            <a:endParaRPr lang="en-GB"/>
          </a:p>
        </p:txBody>
      </p:sp>
    </p:spTree>
    <p:extLst>
      <p:ext uri="{BB962C8B-B14F-4D97-AF65-F5344CB8AC3E}">
        <p14:creationId xmlns:p14="http://schemas.microsoft.com/office/powerpoint/2010/main" val="466415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From</a:t>
            </a:r>
            <a:r>
              <a:rPr lang="en-GB" sz="1200" baseline="0" dirty="0"/>
              <a:t> a test writer’s viewpoint – the </a:t>
            </a:r>
            <a:r>
              <a:rPr lang="en-GB" sz="1200" b="1" baseline="0" dirty="0"/>
              <a:t>second</a:t>
            </a:r>
            <a:r>
              <a:rPr lang="en-GB" sz="1200" baseline="0" dirty="0"/>
              <a:t> distractor is definitely undesirable. It might be argued that this is meant to be as easy question. Candidates have to get </a:t>
            </a:r>
            <a:r>
              <a:rPr lang="en-GB" sz="1200" b="1" baseline="0" dirty="0"/>
              <a:t>two</a:t>
            </a:r>
            <a:r>
              <a:rPr lang="en-GB" sz="1200" baseline="0" dirty="0"/>
              <a:t> correct answers anyway – so live with this inequality. </a:t>
            </a:r>
          </a:p>
          <a:p>
            <a:endParaRPr lang="en-GB" sz="1200" baseline="0" dirty="0"/>
          </a:p>
          <a:p>
            <a:endParaRPr lang="en-GB" sz="1200" baseline="0" dirty="0"/>
          </a:p>
          <a:p>
            <a:r>
              <a:rPr lang="en-GB" sz="1200" baseline="0" dirty="0"/>
              <a:t>However, it contravenes two of the pieces of advice on the previous slides.</a:t>
            </a:r>
          </a:p>
          <a:p>
            <a:r>
              <a:rPr lang="en-GB" sz="1200" baseline="0" dirty="0"/>
              <a:t>The first mistake / undesirable feature:</a:t>
            </a:r>
          </a:p>
          <a:p>
            <a:endParaRPr lang="en-GB" sz="1200" baseline="0" dirty="0"/>
          </a:p>
          <a:p>
            <a:r>
              <a:rPr lang="en-GB" sz="1200" b="1" baseline="0" dirty="0"/>
              <a:t>Length</a:t>
            </a:r>
            <a:r>
              <a:rPr lang="en-GB" sz="1200" baseline="0" dirty="0"/>
              <a:t> - Not only is it </a:t>
            </a:r>
            <a:r>
              <a:rPr lang="en-GB" sz="1200" b="0" baseline="0" dirty="0"/>
              <a:t>longer</a:t>
            </a:r>
            <a:r>
              <a:rPr lang="en-GB" sz="1200" baseline="0" dirty="0"/>
              <a:t> – it’s longer because it hasn’t followed the grammatical structure used in the other three distracters – because the noun clause (in second option) is composed of three parts ‘growth’ and ‘size’ of ‘money supply’. </a:t>
            </a:r>
          </a:p>
          <a:p>
            <a:endParaRPr lang="en-GB" sz="1200" baseline="0" dirty="0"/>
          </a:p>
          <a:p>
            <a:r>
              <a:rPr lang="en-GB" sz="1200" baseline="0" dirty="0"/>
              <a:t>It is possible that the shorter alternative ‘controlling the money supply’ would not have been specific or accurate enough and that is why the answer is this long.</a:t>
            </a:r>
          </a:p>
          <a:p>
            <a:endParaRPr lang="en-GB" sz="1200" baseline="0" dirty="0"/>
          </a:p>
          <a:p>
            <a:r>
              <a:rPr lang="en-GB" sz="1200" baseline="0" dirty="0"/>
              <a:t>Not good practice to have a correct answer that stands out so obviously and one strategy may be to make the other answers somewhat longer if possible. </a:t>
            </a:r>
          </a:p>
          <a:p>
            <a:endParaRPr lang="en-GB" sz="1200" baseline="0" dirty="0"/>
          </a:p>
          <a:p>
            <a:r>
              <a:rPr lang="en-GB" sz="1200" baseline="0" dirty="0"/>
              <a:t>On the next slide, the 2 option is reduced to the same length as the others – but this introduces the second mistake / undesirable feature</a:t>
            </a:r>
          </a:p>
          <a:p>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41</a:t>
            </a:fld>
            <a:endParaRPr lang="en-GB"/>
          </a:p>
        </p:txBody>
      </p:sp>
    </p:spTree>
    <p:extLst>
      <p:ext uri="{BB962C8B-B14F-4D97-AF65-F5344CB8AC3E}">
        <p14:creationId xmlns:p14="http://schemas.microsoft.com/office/powerpoint/2010/main" val="4260816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 </a:t>
            </a:r>
            <a:r>
              <a:rPr lang="en-GB" sz="1200" b="1" kern="1200" baseline="0" dirty="0">
                <a:solidFill>
                  <a:schemeClr val="tx1"/>
                </a:solidFill>
                <a:latin typeface="+mn-lt"/>
                <a:ea typeface="+mn-ea"/>
                <a:cs typeface="+mn-cs"/>
              </a:rPr>
              <a:t>Avoid correct answers which repeat a word or number from the question prompt or statement </a:t>
            </a:r>
          </a:p>
          <a:p>
            <a:r>
              <a:rPr lang="en-US" sz="1200" baseline="0" dirty="0"/>
              <a:t>If the length of the second distracter is reduced and its structure brought in line with the others, the repetition of a key word (concept) from the question prompt stands out, which will immediately mark it out as a likely correct response.</a:t>
            </a:r>
          </a:p>
          <a:p>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latin typeface="+mn-lt"/>
                <a:ea typeface="+mn-ea"/>
                <a:cs typeface="+mn-cs"/>
              </a:rPr>
              <a:t>This can give a big clue to the correct answer and can result in less able candidates giving the correct answer without having taken time to properly engage with the question. If a recognisable key word needs to appear in the correct answer, it should appear in some or all of the distracters. </a:t>
            </a:r>
          </a:p>
          <a:p>
            <a:endParaRPr lang="en-GB" baseline="0" dirty="0"/>
          </a:p>
        </p:txBody>
      </p:sp>
      <p:sp>
        <p:nvSpPr>
          <p:cNvPr id="4" name="Slide Number Placeholder 3"/>
          <p:cNvSpPr>
            <a:spLocks noGrp="1"/>
          </p:cNvSpPr>
          <p:nvPr>
            <p:ph type="sldNum" sz="quarter" idx="10"/>
          </p:nvPr>
        </p:nvSpPr>
        <p:spPr/>
        <p:txBody>
          <a:bodyPr/>
          <a:lstStyle/>
          <a:p>
            <a:fld id="{E64F0672-232E-4C5B-A17C-18881AD76DE1}" type="slidenum">
              <a:rPr lang="en-GB" smtClean="0"/>
              <a:t>42</a:t>
            </a:fld>
            <a:endParaRPr lang="en-GB"/>
          </a:p>
        </p:txBody>
      </p:sp>
    </p:spTree>
    <p:extLst>
      <p:ext uri="{BB962C8B-B14F-4D97-AF65-F5344CB8AC3E}">
        <p14:creationId xmlns:p14="http://schemas.microsoft.com/office/powerpoint/2010/main" val="3328557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What’s the matter with this set of distractors?</a:t>
            </a:r>
          </a:p>
          <a:p>
            <a:endParaRPr lang="en-GB" dirty="0"/>
          </a:p>
          <a:p>
            <a:r>
              <a:rPr lang="en-GB" sz="1200" kern="1200" dirty="0">
                <a:solidFill>
                  <a:schemeClr val="tx1"/>
                </a:solidFill>
                <a:latin typeface="+mn-lt"/>
                <a:ea typeface="+mn-ea"/>
                <a:cs typeface="+mn-cs"/>
              </a:rPr>
              <a:t>Options are too easy.</a:t>
            </a:r>
          </a:p>
          <a:p>
            <a:r>
              <a:rPr lang="en-GB" sz="1200" kern="1200" dirty="0">
                <a:solidFill>
                  <a:schemeClr val="tx1"/>
                </a:solidFill>
                <a:latin typeface="+mn-lt"/>
                <a:ea typeface="+mn-ea"/>
                <a:cs typeface="+mn-cs"/>
              </a:rPr>
              <a:t>This question would be unlikely to pass the ‘man on the street’ test</a:t>
            </a:r>
            <a:r>
              <a:rPr lang="en-GB" sz="1200" kern="1200" baseline="0" dirty="0">
                <a:solidFill>
                  <a:schemeClr val="tx1"/>
                </a:solidFill>
                <a:latin typeface="+mn-lt"/>
                <a:ea typeface="+mn-ea"/>
                <a:cs typeface="+mn-cs"/>
              </a:rPr>
              <a:t> and could probably be answered from general knowledge.</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43</a:t>
            </a:fld>
            <a:endParaRPr lang="en-GB"/>
          </a:p>
        </p:txBody>
      </p:sp>
    </p:spTree>
    <p:extLst>
      <p:ext uri="{BB962C8B-B14F-4D97-AF65-F5344CB8AC3E}">
        <p14:creationId xmlns:p14="http://schemas.microsoft.com/office/powerpoint/2010/main" val="316993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t>Natural language so that pupils can easily, without effort, pick up the links between the ideas that</a:t>
            </a:r>
            <a:r>
              <a:rPr lang="en-GB" altLang="en-US" b="0" baseline="0" dirty="0"/>
              <a:t> you are presenting them., but avoiding idiomatic / colloquial language use: ‘get across’ (convey)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baseline="0" dirty="0"/>
          </a:p>
          <a:p>
            <a:r>
              <a:rPr lang="en-GB" altLang="en-US" b="0" dirty="0"/>
              <a:t>Normally, if possible,  try to avoid having a clause / phrase hanging on at the beginning of the question. – otherwise it takes ages for the reader to get to the meat of the question to find out what they have to do.</a:t>
            </a:r>
          </a:p>
          <a:p>
            <a:r>
              <a:rPr lang="en-GB" altLang="en-US" b="0" baseline="0" dirty="0"/>
              <a:t>Difficult vocab can only be subj specific vocab that is part of the curriculum</a:t>
            </a:r>
            <a:endParaRPr lang="en-GB" altLang="en-US" b="0" dirty="0"/>
          </a:p>
          <a:p>
            <a:endParaRPr lang="en-GB" altLang="en-US" dirty="0"/>
          </a:p>
          <a:p>
            <a:endParaRPr lang="en-GB" altLang="en-US" dirty="0"/>
          </a:p>
          <a:p>
            <a:r>
              <a:rPr lang="en-GB" altLang="en-US" dirty="0"/>
              <a:t>You want to achieve</a:t>
            </a:r>
            <a:r>
              <a:rPr lang="en-GB" altLang="en-US" baseline="0" dirty="0"/>
              <a:t> the end result that: </a:t>
            </a:r>
            <a:r>
              <a:rPr lang="en-GB" altLang="en-US" dirty="0"/>
              <a:t>Whatever you include in the question wording cannot be given as a valid / creditworthy answer.</a:t>
            </a:r>
          </a:p>
          <a:p>
            <a:endParaRPr lang="en-GB" altLang="en-US"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4</a:t>
            </a:fld>
            <a:endParaRPr lang="en-GB"/>
          </a:p>
        </p:txBody>
      </p:sp>
    </p:spTree>
    <p:extLst>
      <p:ext uri="{BB962C8B-B14F-4D97-AF65-F5344CB8AC3E}">
        <p14:creationId xmlns:p14="http://schemas.microsoft.com/office/powerpoint/2010/main" val="2803485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baseline="0" dirty="0"/>
              <a:t>First example.</a:t>
            </a:r>
            <a:endParaRPr lang="en-GB" sz="1200" b="0" i="1" kern="1200" dirty="0">
              <a:solidFill>
                <a:schemeClr val="tx1"/>
              </a:solidFill>
              <a:effectLst/>
              <a:latin typeface="+mn-lt"/>
              <a:ea typeface="+mn-ea"/>
              <a:cs typeface="+mn-cs"/>
            </a:endParaRPr>
          </a:p>
          <a:p>
            <a:r>
              <a:rPr lang="en-GB" altLang="en-US" b="0" baseline="0" dirty="0"/>
              <a:t>Long sentences very difficult to process even though they may closely resemble spoken language.  </a:t>
            </a:r>
          </a:p>
          <a:p>
            <a:endParaRPr lang="en-GB" alt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baseline="0" dirty="0"/>
              <a:t>Second example.</a:t>
            </a:r>
            <a:endParaRPr lang="en-GB" sz="1200" b="0" i="1" kern="1200" dirty="0">
              <a:solidFill>
                <a:schemeClr val="tx1"/>
              </a:solidFill>
              <a:effectLst/>
              <a:latin typeface="+mn-lt"/>
              <a:ea typeface="+mn-ea"/>
              <a:cs typeface="+mn-cs"/>
            </a:endParaRPr>
          </a:p>
          <a:p>
            <a:r>
              <a:rPr lang="en-GB" altLang="en-US" b="0" baseline="0" dirty="0"/>
              <a:t>And having this long dependent clause at the beginning makes interpretation much harder, than sticking it at the end. </a:t>
            </a:r>
          </a:p>
          <a:p>
            <a:r>
              <a:rPr lang="en-GB" altLang="en-US" b="0" baseline="0" dirty="0"/>
              <a:t>Or create two simpler sentences.</a:t>
            </a:r>
            <a:endParaRPr lang="en-GB" altLang="en-US" b="0" dirty="0"/>
          </a:p>
          <a:p>
            <a:endParaRPr lang="en-GB" altLang="en-US"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64F0672-232E-4C5B-A17C-18881AD76DE1}" type="slidenum">
              <a:rPr lang="en-GB" smtClean="0"/>
              <a:t>5</a:t>
            </a:fld>
            <a:endParaRPr lang="en-GB"/>
          </a:p>
        </p:txBody>
      </p:sp>
    </p:spTree>
    <p:extLst>
      <p:ext uri="{BB962C8B-B14F-4D97-AF65-F5344CB8AC3E}">
        <p14:creationId xmlns:p14="http://schemas.microsoft.com/office/powerpoint/2010/main" val="359505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b="0" dirty="0"/>
              <a:t>These tenses are all over the place.</a:t>
            </a:r>
          </a:p>
          <a:p>
            <a:pPr eaLnBrk="1" hangingPunct="1"/>
            <a:endParaRPr lang="en-GB" b="0" dirty="0"/>
          </a:p>
          <a:p>
            <a:pPr eaLnBrk="1" hangingPunct="1"/>
            <a:r>
              <a:rPr lang="en-GB" b="0" dirty="0"/>
              <a:t>The context is in the present tense. The first two questions are in the past tense. Pupils may genuinely think they are being asked to estimate a height from a previous point in time from the information give.</a:t>
            </a:r>
            <a:r>
              <a:rPr lang="en-GB" b="0" baseline="0" dirty="0"/>
              <a:t> </a:t>
            </a:r>
          </a:p>
          <a:p>
            <a:pPr eaLnBrk="1" hangingPunct="1"/>
            <a:endParaRPr lang="en-GB" b="0" baseline="0" dirty="0"/>
          </a:p>
          <a:p>
            <a:pPr eaLnBrk="1" hangingPunct="1"/>
            <a:r>
              <a:rPr lang="en-GB" b="0" baseline="0" dirty="0"/>
              <a:t>Then the last question is back in the present. Again, students may think there is an embedded message in the time shift – when it was genuinely just a case of careless writing.</a:t>
            </a:r>
            <a:endParaRPr lang="en-GB" b="0" dirty="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D59D1D-7D73-4760-B0A8-E274498EA728}" type="slidenum">
              <a:rPr lang="en-GB" smtClean="0"/>
              <a:pPr/>
              <a:t>6</a:t>
            </a:fld>
            <a:endParaRPr lang="en-GB" dirty="0"/>
          </a:p>
        </p:txBody>
      </p:sp>
    </p:spTree>
    <p:extLst>
      <p:ext uri="{BB962C8B-B14F-4D97-AF65-F5344CB8AC3E}">
        <p14:creationId xmlns:p14="http://schemas.microsoft.com/office/powerpoint/2010/main" val="3720276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a:t> these tenses are all over the place.</a:t>
            </a:r>
          </a:p>
          <a:p>
            <a:pPr eaLnBrk="1" hangingPunct="1"/>
            <a:r>
              <a:rPr lang="en-GB" dirty="0"/>
              <a:t>The context is in the present tense. The first two questions are in the past tense. Pupils may genuinely think they are being asked to estimate a height from a previous point in time from the information give.</a:t>
            </a:r>
            <a:r>
              <a:rPr lang="en-GB" baseline="0" dirty="0"/>
              <a:t> </a:t>
            </a:r>
          </a:p>
          <a:p>
            <a:pPr eaLnBrk="1" hangingPunct="1"/>
            <a:endParaRPr lang="en-GB" baseline="0" dirty="0"/>
          </a:p>
          <a:p>
            <a:pPr eaLnBrk="1" hangingPunct="1"/>
            <a:r>
              <a:rPr lang="en-GB" baseline="0" dirty="0"/>
              <a:t>Then the last question is back in the present. Again, students may think there is an embedded message in the time shift – when it was genuinely just a case of careless writing.</a:t>
            </a:r>
            <a:endParaRPr lang="en-GB" dirty="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D59D1D-7D73-4760-B0A8-E274498EA728}" type="slidenum">
              <a:rPr lang="en-GB" smtClean="0"/>
              <a:pPr/>
              <a:t>7</a:t>
            </a:fld>
            <a:endParaRPr lang="en-GB" dirty="0"/>
          </a:p>
        </p:txBody>
      </p:sp>
    </p:spTree>
    <p:extLst>
      <p:ext uri="{BB962C8B-B14F-4D97-AF65-F5344CB8AC3E}">
        <p14:creationId xmlns:p14="http://schemas.microsoft.com/office/powerpoint/2010/main" val="3501879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a:p>
            <a:r>
              <a:rPr lang="en-GB" dirty="0"/>
              <a:t>Often, a question is set in a real-world context, which can make it more direct and clear than just</a:t>
            </a:r>
            <a:r>
              <a:rPr lang="en-GB" baseline="0" dirty="0"/>
              <a:t> an abstract idea. The context should help the candidate to access the question, not add unnecessary or confusing information.</a:t>
            </a:r>
          </a:p>
          <a:p>
            <a:pPr>
              <a:buFont typeface="Arial" pitchFamily="34" charset="0"/>
              <a:buNone/>
            </a:pPr>
            <a:r>
              <a:rPr lang="en-GB" baseline="0" dirty="0"/>
              <a:t>There is a judgement to be made about whether a context is necessary, and application questions are more likely to require contextualisation than knowledge questions.</a:t>
            </a:r>
          </a:p>
          <a:p>
            <a:pPr>
              <a:buFont typeface="Arial" pitchFamily="34" charset="0"/>
              <a:buNone/>
            </a:pPr>
            <a:r>
              <a:rPr lang="en-GB" baseline="0" dirty="0"/>
              <a:t>Then, the context needs to be simple, clear and realistic, easy to grasp on first reading.</a:t>
            </a:r>
          </a:p>
          <a:p>
            <a:endParaRPr lang="en-GB" altLang="en-US" dirty="0"/>
          </a:p>
        </p:txBody>
      </p:sp>
      <p:sp>
        <p:nvSpPr>
          <p:cNvPr id="4" name="Slide Number Placeholder 3"/>
          <p:cNvSpPr>
            <a:spLocks noGrp="1"/>
          </p:cNvSpPr>
          <p:nvPr>
            <p:ph type="sldNum" sz="quarter" idx="10"/>
          </p:nvPr>
        </p:nvSpPr>
        <p:spPr/>
        <p:txBody>
          <a:bodyPr/>
          <a:lstStyle/>
          <a:p>
            <a:fld id="{E64F0672-232E-4C5B-A17C-18881AD76DE1}" type="slidenum">
              <a:rPr lang="en-GB" smtClean="0"/>
              <a:t>8</a:t>
            </a:fld>
            <a:endParaRPr lang="en-GB"/>
          </a:p>
        </p:txBody>
      </p:sp>
    </p:spTree>
    <p:extLst>
      <p:ext uri="{BB962C8B-B14F-4D97-AF65-F5344CB8AC3E}">
        <p14:creationId xmlns:p14="http://schemas.microsoft.com/office/powerpoint/2010/main" val="237486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Unintended bias created by the degree of familiarity of the context – especially in younger children.</a:t>
            </a:r>
            <a:r>
              <a:rPr lang="en-GB" baseline="0" dirty="0"/>
              <a:t> You might decide that ‘ice-cream cones’ makes a very suitable context for an arithmetic problem for Y2, but there will be children who have no idea what an ice-cream cone is because their ice-cream always comes from their freezer and never bought from an ice-cream van or high-street vendor. For them, ice-cream will not e a countable object as units but an uncountable splodge.</a:t>
            </a:r>
          </a:p>
          <a:p>
            <a:endParaRPr lang="en-GB" baseline="0" dirty="0"/>
          </a:p>
          <a:p>
            <a:r>
              <a:rPr lang="en-GB" baseline="0" dirty="0"/>
              <a:t>Also as soon as you introduce the real world, it encourages students to make use of what they know of the real world, especially with younger children who do not yet know the rules of test-taking and think they are being asked a question where we are interested in their opinion / experience </a:t>
            </a:r>
            <a:endParaRPr lang="en-GB" dirty="0"/>
          </a:p>
        </p:txBody>
      </p:sp>
      <p:sp>
        <p:nvSpPr>
          <p:cNvPr id="4" name="Slide Number Placeholder 3"/>
          <p:cNvSpPr>
            <a:spLocks noGrp="1"/>
          </p:cNvSpPr>
          <p:nvPr>
            <p:ph type="sldNum" sz="quarter" idx="10"/>
          </p:nvPr>
        </p:nvSpPr>
        <p:spPr/>
        <p:txBody>
          <a:bodyPr/>
          <a:lstStyle/>
          <a:p>
            <a:fld id="{E64F0672-232E-4C5B-A17C-18881AD76DE1}" type="slidenum">
              <a:rPr lang="en-GB" smtClean="0"/>
              <a:t>9</a:t>
            </a:fld>
            <a:endParaRPr lang="en-GB"/>
          </a:p>
        </p:txBody>
      </p:sp>
    </p:spTree>
    <p:extLst>
      <p:ext uri="{BB962C8B-B14F-4D97-AF65-F5344CB8AC3E}">
        <p14:creationId xmlns:p14="http://schemas.microsoft.com/office/powerpoint/2010/main" val="2314239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10BD3771-2762-4ABF-AD6D-DD5265F8C6F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grpSp>
        <p:nvGrpSpPr>
          <p:cNvPr id="4" name="Group 3">
            <a:extLst>
              <a:ext uri="{FF2B5EF4-FFF2-40B4-BE49-F238E27FC236}">
                <a16:creationId xmlns:a16="http://schemas.microsoft.com/office/drawing/2014/main" id="{CB86FC03-CC7A-49B6-8E9A-A0AE5B45E5D1}"/>
              </a:ext>
            </a:extLst>
          </p:cNvPr>
          <p:cNvGrpSpPr/>
          <p:nvPr userDrawn="1"/>
        </p:nvGrpSpPr>
        <p:grpSpPr>
          <a:xfrm>
            <a:off x="6739689" y="3624724"/>
            <a:ext cx="1972311" cy="2260600"/>
            <a:chOff x="6739689" y="3624724"/>
            <a:chExt cx="1972311" cy="2260600"/>
          </a:xfrm>
        </p:grpSpPr>
        <p:sp>
          <p:nvSpPr>
            <p:cNvPr id="22" name="Oval 21">
              <a:extLst>
                <a:ext uri="{FF2B5EF4-FFF2-40B4-BE49-F238E27FC236}">
                  <a16:creationId xmlns:a16="http://schemas.microsoft.com/office/drawing/2014/main" id="{8F5952BC-6C1B-4BDD-91B5-B8D4D713CF04}"/>
                </a:ext>
              </a:extLst>
            </p:cNvPr>
            <p:cNvSpPr/>
            <p:nvPr userDrawn="1"/>
          </p:nvSpPr>
          <p:spPr>
            <a:xfrm>
              <a:off x="6739689" y="362472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Oval 23">
              <a:extLst>
                <a:ext uri="{FF2B5EF4-FFF2-40B4-BE49-F238E27FC236}">
                  <a16:creationId xmlns:a16="http://schemas.microsoft.com/office/drawing/2014/main" id="{7565D552-A246-40F6-9CD6-F0C29BA9F8DB}"/>
                </a:ext>
              </a:extLst>
            </p:cNvPr>
            <p:cNvSpPr/>
            <p:nvPr userDrawn="1"/>
          </p:nvSpPr>
          <p:spPr>
            <a:xfrm>
              <a:off x="7431525" y="4042642"/>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Oval 24">
              <a:extLst>
                <a:ext uri="{FF2B5EF4-FFF2-40B4-BE49-F238E27FC236}">
                  <a16:creationId xmlns:a16="http://schemas.microsoft.com/office/drawing/2014/main" id="{523BB731-0F13-49F8-8AEE-84900E758FD4}"/>
                </a:ext>
              </a:extLst>
            </p:cNvPr>
            <p:cNvSpPr/>
            <p:nvPr userDrawn="1"/>
          </p:nvSpPr>
          <p:spPr>
            <a:xfrm>
              <a:off x="8136413" y="4473619"/>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Oval 25">
              <a:extLst>
                <a:ext uri="{FF2B5EF4-FFF2-40B4-BE49-F238E27FC236}">
                  <a16:creationId xmlns:a16="http://schemas.microsoft.com/office/drawing/2014/main" id="{F5292E9B-34DD-4672-A526-2EA2259C43ED}"/>
                </a:ext>
              </a:extLst>
            </p:cNvPr>
            <p:cNvSpPr/>
            <p:nvPr userDrawn="1"/>
          </p:nvSpPr>
          <p:spPr>
            <a:xfrm>
              <a:off x="6739689" y="4473619"/>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Oval 26">
              <a:extLst>
                <a:ext uri="{FF2B5EF4-FFF2-40B4-BE49-F238E27FC236}">
                  <a16:creationId xmlns:a16="http://schemas.microsoft.com/office/drawing/2014/main" id="{7F9325D3-CE9C-4282-980B-3E044137A762}"/>
                </a:ext>
              </a:extLst>
            </p:cNvPr>
            <p:cNvSpPr/>
            <p:nvPr userDrawn="1"/>
          </p:nvSpPr>
          <p:spPr>
            <a:xfrm>
              <a:off x="7444578" y="4891537"/>
              <a:ext cx="575532" cy="57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Oval 27">
              <a:extLst>
                <a:ext uri="{FF2B5EF4-FFF2-40B4-BE49-F238E27FC236}">
                  <a16:creationId xmlns:a16="http://schemas.microsoft.com/office/drawing/2014/main" id="{D41AF343-1E3E-4E79-912C-FD5C246E26FC}"/>
                </a:ext>
              </a:extLst>
            </p:cNvPr>
            <p:cNvSpPr/>
            <p:nvPr userDrawn="1"/>
          </p:nvSpPr>
          <p:spPr>
            <a:xfrm>
              <a:off x="6739689" y="5309454"/>
              <a:ext cx="575587" cy="57587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8" name="Text Placeholder 7">
            <a:extLst>
              <a:ext uri="{FF2B5EF4-FFF2-40B4-BE49-F238E27FC236}">
                <a16:creationId xmlns:a16="http://schemas.microsoft.com/office/drawing/2014/main" id="{B408FF0F-97FA-4964-BCA6-FC0BF8322C49}"/>
              </a:ext>
            </a:extLst>
          </p:cNvPr>
          <p:cNvSpPr>
            <a:spLocks noGrp="1"/>
          </p:cNvSpPr>
          <p:nvPr userDrawn="1">
            <p:ph type="body" sz="quarter" idx="10" hasCustomPrompt="1"/>
          </p:nvPr>
        </p:nvSpPr>
        <p:spPr>
          <a:xfrm>
            <a:off x="468000" y="1803103"/>
            <a:ext cx="8204120" cy="1053177"/>
          </a:xfrm>
        </p:spPr>
        <p:txBody>
          <a:bodyPr>
            <a:noAutofit/>
          </a:bodyPr>
          <a:lstStyle>
            <a:lvl1pPr>
              <a:lnSpc>
                <a:spcPts val="4000"/>
              </a:lnSpc>
              <a:spcAft>
                <a:spcPts val="0"/>
              </a:spcAft>
              <a:defRPr sz="3600" b="1">
                <a:solidFill>
                  <a:schemeClr val="accent2"/>
                </a:solidFill>
              </a:defRPr>
            </a:lvl1pPr>
            <a:lvl2pPr>
              <a:lnSpc>
                <a:spcPts val="4000"/>
              </a:lnSpc>
              <a:spcAft>
                <a:spcPts val="0"/>
              </a:spcAft>
              <a:defRPr sz="3600" b="1">
                <a:solidFill>
                  <a:schemeClr val="accent1"/>
                </a:solidFill>
              </a:defRPr>
            </a:lvl2pPr>
          </a:lstStyle>
          <a:p>
            <a:r>
              <a:rPr lang="en-GB" dirty="0"/>
              <a:t>Title here over one</a:t>
            </a:r>
          </a:p>
          <a:p>
            <a:r>
              <a:rPr lang="en-GB" dirty="0"/>
              <a:t>or two lines</a:t>
            </a:r>
          </a:p>
        </p:txBody>
      </p:sp>
      <p:cxnSp>
        <p:nvCxnSpPr>
          <p:cNvPr id="23" name="Straight Connector 22">
            <a:extLst>
              <a:ext uri="{FF2B5EF4-FFF2-40B4-BE49-F238E27FC236}">
                <a16:creationId xmlns:a16="http://schemas.microsoft.com/office/drawing/2014/main" id="{5C2936E9-F440-4AB1-9E3C-36C9A1E2B6B6}"/>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B395CD20-C764-4A8B-87FB-AA7A0C010FD2}"/>
              </a:ext>
            </a:extLst>
          </p:cNvPr>
          <p:cNvSpPr>
            <a:spLocks noGrp="1"/>
          </p:cNvSpPr>
          <p:nvPr userDrawn="1">
            <p:ph type="body" sz="quarter" idx="11" hasCustomPrompt="1"/>
          </p:nvPr>
        </p:nvSpPr>
        <p:spPr>
          <a:xfrm>
            <a:off x="468000" y="4718199"/>
            <a:ext cx="6142332" cy="1167125"/>
          </a:xfrm>
        </p:spPr>
        <p:txBody>
          <a:bodyPr>
            <a:normAutofit/>
          </a:bodyPr>
          <a:lstStyle>
            <a:lvl1pPr>
              <a:lnSpc>
                <a:spcPts val="2000"/>
              </a:lnSpc>
              <a:spcAft>
                <a:spcPts val="0"/>
              </a:spcAft>
              <a:defRPr sz="2000" b="0">
                <a:solidFill>
                  <a:schemeClr val="tx1"/>
                </a:solidFill>
              </a:defRPr>
            </a:lvl1pPr>
            <a:lvl2pPr>
              <a:lnSpc>
                <a:spcPts val="3600"/>
              </a:lnSpc>
              <a:spcBef>
                <a:spcPts val="1200"/>
              </a:spcBef>
              <a:spcAft>
                <a:spcPts val="0"/>
              </a:spcAft>
              <a:defRPr sz="2600" b="1">
                <a:solidFill>
                  <a:schemeClr val="tx1"/>
                </a:solidFill>
              </a:defRPr>
            </a:lvl2pPr>
          </a:lstStyle>
          <a:p>
            <a:r>
              <a:rPr lang="en-GB" dirty="0"/>
              <a:t>Presenter/Author</a:t>
            </a:r>
          </a:p>
        </p:txBody>
      </p:sp>
      <p:cxnSp>
        <p:nvCxnSpPr>
          <p:cNvPr id="18" name="Straight Connector 17">
            <a:extLst>
              <a:ext uri="{FF2B5EF4-FFF2-40B4-BE49-F238E27FC236}">
                <a16:creationId xmlns:a16="http://schemas.microsoft.com/office/drawing/2014/main" id="{21A33F50-9C33-47CB-9A70-ED813DE59BD2}"/>
              </a:ext>
            </a:extLst>
          </p:cNvPr>
          <p:cNvCxnSpPr/>
          <p:nvPr userDrawn="1"/>
        </p:nvCxnSpPr>
        <p:spPr>
          <a:xfrm>
            <a:off x="468000" y="2919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FA699B-B65A-4A3A-8FA6-D7DB88EC629D}"/>
              </a:ext>
            </a:extLst>
          </p:cNvPr>
          <p:cNvCxnSpPr/>
          <p:nvPr userDrawn="1"/>
        </p:nvCxnSpPr>
        <p:spPr>
          <a:xfrm>
            <a:off x="468000" y="1691149"/>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9B83ADF7-C4D0-4E8B-9038-81921E708BC8}"/>
              </a:ext>
            </a:extLst>
          </p:cNvPr>
          <p:cNvSpPr>
            <a:spLocks noGrp="1"/>
          </p:cNvSpPr>
          <p:nvPr userDrawn="1">
            <p:ph type="body" sz="quarter" idx="12" hasCustomPrompt="1"/>
          </p:nvPr>
        </p:nvSpPr>
        <p:spPr>
          <a:xfrm>
            <a:off x="468000" y="3340970"/>
            <a:ext cx="6142332" cy="1053177"/>
          </a:xfrm>
        </p:spPr>
        <p:txBody>
          <a:bodyPr>
            <a:noAutofit/>
          </a:bodyPr>
          <a:lstStyle>
            <a:lvl1pPr>
              <a:lnSpc>
                <a:spcPts val="2800"/>
              </a:lnSpc>
              <a:spcAft>
                <a:spcPts val="0"/>
              </a:spcAft>
              <a:defRPr sz="2800" b="1">
                <a:solidFill>
                  <a:schemeClr val="tx1"/>
                </a:solidFill>
              </a:defRPr>
            </a:lvl1pPr>
            <a:lvl2pPr>
              <a:lnSpc>
                <a:spcPts val="4000"/>
              </a:lnSpc>
              <a:spcAft>
                <a:spcPts val="0"/>
              </a:spcAft>
              <a:defRPr sz="3600" b="1">
                <a:solidFill>
                  <a:schemeClr val="accent1"/>
                </a:solidFill>
              </a:defRPr>
            </a:lvl2pPr>
          </a:lstStyle>
          <a:p>
            <a:r>
              <a:rPr lang="en-GB" dirty="0"/>
              <a:t>Subtitle here</a:t>
            </a:r>
          </a:p>
        </p:txBody>
      </p:sp>
      <p:sp>
        <p:nvSpPr>
          <p:cNvPr id="29" name="Footer Placeholder 4">
            <a:extLst>
              <a:ext uri="{FF2B5EF4-FFF2-40B4-BE49-F238E27FC236}">
                <a16:creationId xmlns:a16="http://schemas.microsoft.com/office/drawing/2014/main" id="{E8D2A0BA-632B-4530-9B6F-F844B96E9DBC}"/>
              </a:ext>
            </a:extLst>
          </p:cNvPr>
          <p:cNvSpPr>
            <a:spLocks noGrp="1"/>
          </p:cNvSpPr>
          <p:nvPr userDrawn="1">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Tree>
    <p:extLst>
      <p:ext uri="{BB962C8B-B14F-4D97-AF65-F5344CB8AC3E}">
        <p14:creationId xmlns:p14="http://schemas.microsoft.com/office/powerpoint/2010/main" val="3257123434"/>
      </p:ext>
    </p:extLst>
  </p:cSld>
  <p:clrMapOvr>
    <a:masterClrMapping/>
  </p:clrMapOvr>
  <p:extLst mod="1">
    <p:ext uri="{DCECCB84-F9BA-43D5-87BE-67443E8EF086}">
      <p15:sldGuideLst xmlns:p15="http://schemas.microsoft.com/office/powerpoint/2012/main">
        <p15:guide id="1" orient="horz" pos="4110" userDrawn="1">
          <p15:clr>
            <a:srgbClr val="FBAE40"/>
          </p15:clr>
        </p15:guide>
        <p15:guide id="2" pos="51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E3B159-54E0-4A96-B272-516CE429BDDB}"/>
              </a:ext>
            </a:extLst>
          </p:cNvPr>
          <p:cNvSpPr/>
          <p:nvPr userDrawn="1"/>
        </p:nvSpPr>
        <p:spPr>
          <a:xfrm>
            <a:off x="0" y="1676401"/>
            <a:ext cx="9144000" cy="518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p:nvPr>
        </p:nvSpPr>
        <p:spPr>
          <a:xfrm>
            <a:off x="4320000" y="2160000"/>
            <a:ext cx="4019549" cy="1139208"/>
          </a:xfrm>
        </p:spPr>
        <p:txBody>
          <a:bodyPr>
            <a:normAutofit/>
          </a:bodyPr>
          <a:lstStyle>
            <a:lvl1pPr>
              <a:lnSpc>
                <a:spcPts val="3200"/>
              </a:lnSpc>
              <a:spcAft>
                <a:spcPts val="0"/>
              </a:spcAft>
              <a:defRPr sz="2800" b="0">
                <a:solidFill>
                  <a:schemeClr val="bg1"/>
                </a:solidFill>
              </a:defRPr>
            </a:lvl1pPr>
            <a:lvl2pPr>
              <a:lnSpc>
                <a:spcPts val="3200"/>
              </a:lnSpc>
              <a:spcAft>
                <a:spcPts val="0"/>
              </a:spcAft>
              <a:defRPr sz="2800">
                <a:solidFill>
                  <a:schemeClr val="bg1"/>
                </a:solidFill>
              </a:defRPr>
            </a:lvl2pPr>
          </a:lstStyle>
          <a:p>
            <a:pPr lvl="0"/>
            <a:r>
              <a:rPr lang="en-US"/>
              <a:t>Edit Master text styles</a:t>
            </a:r>
          </a:p>
          <a:p>
            <a:pPr lvl="1"/>
            <a:r>
              <a:rPr lang="en-US"/>
              <a:t>Second level</a:t>
            </a:r>
          </a:p>
        </p:txBody>
      </p:sp>
      <p:grpSp>
        <p:nvGrpSpPr>
          <p:cNvPr id="9" name="Group 8">
            <a:extLst>
              <a:ext uri="{FF2B5EF4-FFF2-40B4-BE49-F238E27FC236}">
                <a16:creationId xmlns:a16="http://schemas.microsoft.com/office/drawing/2014/main" id="{F77E2162-A6A4-4D05-92D7-0C0278883F36}"/>
              </a:ext>
            </a:extLst>
          </p:cNvPr>
          <p:cNvGrpSpPr>
            <a:grpSpLocks noChangeAspect="1"/>
          </p:cNvGrpSpPr>
          <p:nvPr userDrawn="1"/>
        </p:nvGrpSpPr>
        <p:grpSpPr>
          <a:xfrm>
            <a:off x="539999" y="2265973"/>
            <a:ext cx="3060000" cy="3507273"/>
            <a:chOff x="0" y="0"/>
            <a:chExt cx="1973726" cy="2261109"/>
          </a:xfrm>
          <a:solidFill>
            <a:schemeClr val="bg1"/>
          </a:solidFill>
        </p:grpSpPr>
        <p:sp>
          <p:nvSpPr>
            <p:cNvPr id="10" name="Oval 9">
              <a:extLst>
                <a:ext uri="{FF2B5EF4-FFF2-40B4-BE49-F238E27FC236}">
                  <a16:creationId xmlns:a16="http://schemas.microsoft.com/office/drawing/2014/main" id="{BB31D5BE-F747-4573-8F75-38E0ABC309D9}"/>
                </a:ext>
              </a:extLst>
            </p:cNvPr>
            <p:cNvSpPr/>
            <p:nvPr userDrawn="1"/>
          </p:nvSpPr>
          <p:spPr>
            <a:xfrm>
              <a:off x="0" y="0"/>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Oval 10">
              <a:extLst>
                <a:ext uri="{FF2B5EF4-FFF2-40B4-BE49-F238E27FC236}">
                  <a16:creationId xmlns:a16="http://schemas.microsoft.com/office/drawing/2014/main" id="{823715E7-1CC8-470B-93CC-27FA2E9020BF}"/>
                </a:ext>
              </a:extLst>
            </p:cNvPr>
            <p:cNvSpPr/>
            <p:nvPr userDrawn="1"/>
          </p:nvSpPr>
          <p:spPr>
            <a:xfrm>
              <a:off x="692332" y="418012"/>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Oval 11">
              <a:extLst>
                <a:ext uri="{FF2B5EF4-FFF2-40B4-BE49-F238E27FC236}">
                  <a16:creationId xmlns:a16="http://schemas.microsoft.com/office/drawing/2014/main" id="{458F3F55-A39F-4353-BBB0-2DA9A3ECDB1C}"/>
                </a:ext>
              </a:extLst>
            </p:cNvPr>
            <p:cNvSpPr/>
            <p:nvPr userDrawn="1"/>
          </p:nvSpPr>
          <p:spPr>
            <a:xfrm>
              <a:off x="1397726" y="849086"/>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Oval 12">
              <a:extLst>
                <a:ext uri="{FF2B5EF4-FFF2-40B4-BE49-F238E27FC236}">
                  <a16:creationId xmlns:a16="http://schemas.microsoft.com/office/drawing/2014/main" id="{C749DD86-6062-4A6F-8E79-654F1C799BA1}"/>
                </a:ext>
              </a:extLst>
            </p:cNvPr>
            <p:cNvSpPr/>
            <p:nvPr userDrawn="1"/>
          </p:nvSpPr>
          <p:spPr>
            <a:xfrm>
              <a:off x="0" y="849086"/>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Oval 13">
              <a:extLst>
                <a:ext uri="{FF2B5EF4-FFF2-40B4-BE49-F238E27FC236}">
                  <a16:creationId xmlns:a16="http://schemas.microsoft.com/office/drawing/2014/main" id="{46F0904D-EEF2-4DEA-BB7D-2FF6ED5023F0}"/>
                </a:ext>
              </a:extLst>
            </p:cNvPr>
            <p:cNvSpPr/>
            <p:nvPr userDrawn="1"/>
          </p:nvSpPr>
          <p:spPr>
            <a:xfrm>
              <a:off x="705395" y="1267098"/>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a:extLst>
                <a:ext uri="{FF2B5EF4-FFF2-40B4-BE49-F238E27FC236}">
                  <a16:creationId xmlns:a16="http://schemas.microsoft.com/office/drawing/2014/main" id="{65680B54-7CA4-41C0-BB5B-09949F910FA8}"/>
                </a:ext>
              </a:extLst>
            </p:cNvPr>
            <p:cNvSpPr/>
            <p:nvPr userDrawn="1"/>
          </p:nvSpPr>
          <p:spPr>
            <a:xfrm>
              <a:off x="0" y="168510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 name="Text Placeholder 7">
            <a:extLst>
              <a:ext uri="{FF2B5EF4-FFF2-40B4-BE49-F238E27FC236}">
                <a16:creationId xmlns:a16="http://schemas.microsoft.com/office/drawing/2014/main" id="{314E7544-9D63-413F-8A2F-89157C1730C0}"/>
              </a:ext>
            </a:extLst>
          </p:cNvPr>
          <p:cNvSpPr>
            <a:spLocks noGrp="1"/>
          </p:cNvSpPr>
          <p:nvPr>
            <p:ph type="body" sz="quarter" idx="11"/>
          </p:nvPr>
        </p:nvSpPr>
        <p:spPr>
          <a:xfrm>
            <a:off x="4320000" y="3996000"/>
            <a:ext cx="4413600" cy="1642529"/>
          </a:xfrm>
        </p:spPr>
        <p:txBody>
          <a:bodyPr>
            <a:normAutofit/>
          </a:bodyPr>
          <a:lstStyle>
            <a:lvl1pPr>
              <a:lnSpc>
                <a:spcPts val="1250"/>
              </a:lnSpc>
              <a:spcAft>
                <a:spcPts val="600"/>
              </a:spcAft>
              <a:defRPr sz="1000" b="0">
                <a:solidFill>
                  <a:schemeClr val="bg1"/>
                </a:solidFill>
              </a:defRPr>
            </a:lvl1pPr>
            <a:lvl2pPr>
              <a:lnSpc>
                <a:spcPts val="1250"/>
              </a:lnSpc>
              <a:spcBef>
                <a:spcPts val="1200"/>
              </a:spcBef>
              <a:spcAft>
                <a:spcPts val="0"/>
              </a:spcAft>
              <a:defRPr sz="1000" b="1">
                <a:solidFill>
                  <a:schemeClr val="bg1"/>
                </a:solidFill>
              </a:defRPr>
            </a:lvl2pPr>
          </a:lstStyle>
          <a:p>
            <a:pPr lvl="0"/>
            <a:r>
              <a:rPr lang="en-US"/>
              <a:t>Edit Master text styles</a:t>
            </a:r>
          </a:p>
          <a:p>
            <a:pPr lvl="1"/>
            <a:r>
              <a:rPr lang="en-US"/>
              <a:t>Second level</a:t>
            </a:r>
          </a:p>
        </p:txBody>
      </p:sp>
      <p:cxnSp>
        <p:nvCxnSpPr>
          <p:cNvPr id="19" name="Straight Connector 18">
            <a:extLst>
              <a:ext uri="{FF2B5EF4-FFF2-40B4-BE49-F238E27FC236}">
                <a16:creationId xmlns:a16="http://schemas.microsoft.com/office/drawing/2014/main" id="{787CDEC1-0392-4E1E-A03F-5DC41BC88447}"/>
              </a:ext>
            </a:extLst>
          </p:cNvPr>
          <p:cNvCxnSpPr/>
          <p:nvPr userDrawn="1"/>
        </p:nvCxnSpPr>
        <p:spPr>
          <a:xfrm>
            <a:off x="468000" y="6380771"/>
            <a:ext cx="82440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8" name="Picture 17" descr="A close up of a sign&#10;&#10;Description generated with very high confidence">
            <a:extLst>
              <a:ext uri="{FF2B5EF4-FFF2-40B4-BE49-F238E27FC236}">
                <a16:creationId xmlns:a16="http://schemas.microsoft.com/office/drawing/2014/main" id="{CD8E03B2-EBC2-4803-957F-EE3162B726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42800" y="504000"/>
            <a:ext cx="1699200" cy="529750"/>
          </a:xfrm>
          <a:prstGeom prst="rect">
            <a:avLst/>
          </a:prstGeom>
        </p:spPr>
      </p:pic>
    </p:spTree>
    <p:extLst>
      <p:ext uri="{BB962C8B-B14F-4D97-AF65-F5344CB8AC3E}">
        <p14:creationId xmlns:p14="http://schemas.microsoft.com/office/powerpoint/2010/main" val="12238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13" name="Content Placeholder 2"/>
          <p:cNvSpPr>
            <a:spLocks noGrp="1"/>
          </p:cNvSpPr>
          <p:nvPr>
            <p:ph idx="1"/>
          </p:nvPr>
        </p:nvSpPr>
        <p:spPr>
          <a:xfrm>
            <a:off x="468000" y="1656000"/>
            <a:ext cx="8138976" cy="4428000"/>
          </a:xfrm>
        </p:spPr>
        <p:txBody>
          <a:bodyPr>
            <a:normAutofit/>
          </a:bodyPr>
          <a:lstStyle>
            <a:lvl1pPr>
              <a:lnSpc>
                <a:spcPts val="2300"/>
              </a:lnSpc>
              <a:defRPr sz="2000"/>
            </a:lvl1pPr>
            <a:lvl2pPr>
              <a:lnSpc>
                <a:spcPts val="2300"/>
              </a:lnSpc>
              <a:defRPr sz="2000"/>
            </a:lvl2pPr>
            <a:lvl3pPr indent="-216000">
              <a:lnSpc>
                <a:spcPts val="2300"/>
              </a:lnSpc>
              <a:defRPr sz="2000"/>
            </a:lvl3pPr>
            <a:lvl4pPr indent="-216000">
              <a:lnSpc>
                <a:spcPts val="2300"/>
              </a:lnSpc>
              <a:defRPr sz="2000"/>
            </a:lvl4pPr>
            <a:lvl5pPr indent="-216000">
              <a:lnSpc>
                <a:spcPts val="2300"/>
              </a:lnSpc>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6"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7"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8" name="Straight Connector 17">
            <a:extLst>
              <a:ext uri="{FF2B5EF4-FFF2-40B4-BE49-F238E27FC236}">
                <a16:creationId xmlns:a16="http://schemas.microsoft.com/office/drawing/2014/main" id="{52D7CC97-37F9-40CF-8FBA-620C835D53FC}"/>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0C7EA2-19D2-4638-8404-0FA802FAFDA9}"/>
              </a:ext>
            </a:extLst>
          </p:cNvPr>
          <p:cNvCxnSpPr/>
          <p:nvPr userDrawn="1"/>
        </p:nvCxnSpPr>
        <p:spPr>
          <a:xfrm>
            <a:off x="468000" y="1427825"/>
            <a:ext cx="6666917"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20" name="Picture 19" descr="A close up of a sign&#10;&#10;Description generated with very high confidence">
            <a:extLst>
              <a:ext uri="{FF2B5EF4-FFF2-40B4-BE49-F238E27FC236}">
                <a16:creationId xmlns:a16="http://schemas.microsoft.com/office/drawing/2014/main" id="{57C51C41-C3E4-4824-8F8F-B2B02A30BF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0976" y="254753"/>
            <a:ext cx="1368000" cy="426494"/>
          </a:xfrm>
          <a:prstGeom prst="rect">
            <a:avLst/>
          </a:prstGeom>
        </p:spPr>
      </p:pic>
      <p:pic>
        <p:nvPicPr>
          <p:cNvPr id="21"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2413" y="799582"/>
            <a:ext cx="1265126" cy="798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7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
        <p:nvSpPr>
          <p:cNvPr id="9" name="Content Placeholder 2">
            <a:extLst>
              <a:ext uri="{FF2B5EF4-FFF2-40B4-BE49-F238E27FC236}">
                <a16:creationId xmlns:a16="http://schemas.microsoft.com/office/drawing/2014/main" id="{1D984E90-BD12-4243-AEA2-39307CF034D0}"/>
              </a:ext>
            </a:extLst>
          </p:cNvPr>
          <p:cNvSpPr>
            <a:spLocks noGrp="1"/>
          </p:cNvSpPr>
          <p:nvPr>
            <p:ph idx="10"/>
          </p:nvPr>
        </p:nvSpPr>
        <p:spPr>
          <a:xfrm>
            <a:off x="4767286"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2" name="Straight Connector 11">
            <a:extLst>
              <a:ext uri="{FF2B5EF4-FFF2-40B4-BE49-F238E27FC236}">
                <a16:creationId xmlns:a16="http://schemas.microsoft.com/office/drawing/2014/main" id="{5E8FE561-343D-4E5D-941B-01D327A4851A}"/>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A90A47-D75B-4FCF-A91D-0CC6ECB3BDE3}"/>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C0598198-7362-495A-988D-1D01720D6A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195857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80258-C443-4394-B5F3-4AC5C7C3330C}"/>
              </a:ext>
            </a:extLst>
          </p:cNvPr>
          <p:cNvSpPr>
            <a:spLocks noGrp="1"/>
          </p:cNvSpPr>
          <p:nvPr>
            <p:ph type="pic" sz="quarter" idx="11"/>
          </p:nvPr>
        </p:nvSpPr>
        <p:spPr>
          <a:xfrm>
            <a:off x="4767263" y="1656000"/>
            <a:ext cx="3908425" cy="4428000"/>
          </a:xfrm>
        </p:spPr>
        <p:txBody>
          <a:bodyPr anchor="ctr"/>
          <a:lstStyle>
            <a:lvl1pPr algn="ctr">
              <a:defRPr b="0"/>
            </a:lvl1pPr>
          </a:lstStyle>
          <a:p>
            <a:r>
              <a:rPr lang="en-US"/>
              <a:t>Click icon to add picture</a:t>
            </a:r>
            <a:endParaRPr lang="en-GB"/>
          </a:p>
        </p:txBody>
      </p:sp>
      <p:sp>
        <p:nvSpPr>
          <p:cNvPr id="2" name="Title 1"/>
          <p:cNvSpPr>
            <a:spLocks noGrp="1"/>
          </p:cNvSpPr>
          <p:nvPr>
            <p:ph type="title" hasCustomPrompt="1"/>
          </p:nvPr>
        </p:nvSpPr>
        <p:spPr>
          <a:xfrm>
            <a:off x="468000" y="468000"/>
            <a:ext cx="6666917" cy="900000"/>
          </a:xfrm>
        </p:spPr>
        <p:txBody>
          <a:bodyPr anchor="t"/>
          <a:lstStyle>
            <a:lvl1pPr>
              <a:defRPr/>
            </a:lvl1pPr>
          </a:lstStyle>
          <a:p>
            <a:r>
              <a:rPr lang="en-GB" noProof="0" dirty="0"/>
              <a:t>Heading over one </a:t>
            </a:r>
            <a:br>
              <a:rPr lang="en-GB" noProof="0" dirty="0"/>
            </a:br>
            <a:r>
              <a:rPr lang="en-GB" noProof="0" dirty="0"/>
              <a:t>or two lines</a:t>
            </a:r>
          </a:p>
        </p:txBody>
      </p:sp>
      <p:sp>
        <p:nvSpPr>
          <p:cNvPr id="3" name="Content Placeholder 2"/>
          <p:cNvSpPr>
            <a:spLocks noGrp="1"/>
          </p:cNvSpPr>
          <p:nvPr>
            <p:ph idx="1"/>
          </p:nvPr>
        </p:nvSpPr>
        <p:spPr>
          <a:xfrm>
            <a:off x="468000" y="1656000"/>
            <a:ext cx="3911495"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2" name="Straight Connector 11">
            <a:extLst>
              <a:ext uri="{FF2B5EF4-FFF2-40B4-BE49-F238E27FC236}">
                <a16:creationId xmlns:a16="http://schemas.microsoft.com/office/drawing/2014/main" id="{C46467F7-A563-4DA2-91E7-E89E905727D0}"/>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34463-7D39-4C02-A8A4-F1FA8B348916}"/>
              </a:ext>
            </a:extLst>
          </p:cNvPr>
          <p:cNvCxnSpPr/>
          <p:nvPr userDrawn="1"/>
        </p:nvCxnSpPr>
        <p:spPr>
          <a:xfrm>
            <a:off x="468000" y="1427825"/>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pic>
        <p:nvPicPr>
          <p:cNvPr id="11" name="Picture 10" descr="A close up of a sign&#10;&#10;Description generated with very high confidence">
            <a:extLst>
              <a:ext uri="{FF2B5EF4-FFF2-40B4-BE49-F238E27FC236}">
                <a16:creationId xmlns:a16="http://schemas.microsoft.com/office/drawing/2014/main" id="{AB41C0DC-167A-40CC-A6D5-0DD9BD4D15B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311379" y="504000"/>
            <a:ext cx="1368000" cy="426494"/>
          </a:xfrm>
          <a:prstGeom prst="rect">
            <a:avLst/>
          </a:prstGeom>
        </p:spPr>
      </p:pic>
    </p:spTree>
    <p:extLst>
      <p:ext uri="{BB962C8B-B14F-4D97-AF65-F5344CB8AC3E}">
        <p14:creationId xmlns:p14="http://schemas.microsoft.com/office/powerpoint/2010/main" val="312119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B1191-F79C-4EE2-8A37-65F94175FF18}"/>
              </a:ext>
            </a:extLst>
          </p:cNvPr>
          <p:cNvSpPr>
            <a:spLocks noGrp="1"/>
          </p:cNvSpPr>
          <p:nvPr>
            <p:ph type="pic" sz="quarter" idx="10"/>
          </p:nvPr>
        </p:nvSpPr>
        <p:spPr>
          <a:xfrm>
            <a:off x="0" y="0"/>
            <a:ext cx="9144000" cy="6012000"/>
          </a:xfrm>
        </p:spPr>
        <p:txBody>
          <a:bodyPr anchor="ctr"/>
          <a:lstStyle>
            <a:lvl1pPr algn="ctr">
              <a:defRPr b="0"/>
            </a:lvl1pPr>
          </a:lstStyle>
          <a:p>
            <a:r>
              <a:rPr lang="en-US"/>
              <a:t>Click icon to add picture</a:t>
            </a:r>
            <a:endParaRPr lang="en-GB"/>
          </a:p>
        </p:txBody>
      </p:sp>
      <p:sp>
        <p:nvSpPr>
          <p:cNvPr id="11" name="Footer Placeholder 4">
            <a:extLst>
              <a:ext uri="{FF2B5EF4-FFF2-40B4-BE49-F238E27FC236}">
                <a16:creationId xmlns:a16="http://schemas.microsoft.com/office/drawing/2014/main" id="{2D7D82B0-DC80-4FF4-A027-502A06445818}"/>
              </a:ext>
            </a:extLst>
          </p:cNvPr>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14" name="Slide Number Placeholder 5">
            <a:extLst>
              <a:ext uri="{FF2B5EF4-FFF2-40B4-BE49-F238E27FC236}">
                <a16:creationId xmlns:a16="http://schemas.microsoft.com/office/drawing/2014/main" id="{B7E38B93-B966-494A-A5B0-DFF419B9289C}"/>
              </a:ext>
            </a:extLst>
          </p:cNvPr>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cxnSp>
        <p:nvCxnSpPr>
          <p:cNvPr id="17" name="Straight Connector 16">
            <a:extLst>
              <a:ext uri="{FF2B5EF4-FFF2-40B4-BE49-F238E27FC236}">
                <a16:creationId xmlns:a16="http://schemas.microsoft.com/office/drawing/2014/main" id="{3070999A-EFB4-4561-9E77-672351612DBB}"/>
              </a:ext>
            </a:extLst>
          </p:cNvPr>
          <p:cNvCxnSpPr/>
          <p:nvPr userDrawn="1"/>
        </p:nvCxnSpPr>
        <p:spPr>
          <a:xfrm>
            <a:off x="468000" y="6380771"/>
            <a:ext cx="8244000" cy="0"/>
          </a:xfrm>
          <a:prstGeom prst="line">
            <a:avLst/>
          </a:prstGeom>
          <a:ln w="31750" cap="rnd">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774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360000" y="1980000"/>
            <a:ext cx="8424000" cy="4500000"/>
          </a:xfrm>
        </p:spPr>
        <p:txBody>
          <a:bodyPr/>
          <a:lstStyle>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1844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000" y="468000"/>
            <a:ext cx="6667200" cy="900000"/>
          </a:xfrm>
          <a:prstGeom prst="rect">
            <a:avLst/>
          </a:prstGeom>
        </p:spPr>
        <p:txBody>
          <a:bodyPr vert="horz" lIns="0" tIns="0" rIns="0" bIns="0" rtlCol="0" anchor="t" anchorCtr="0">
            <a:normAutofit/>
          </a:bodyPr>
          <a:lstStyle/>
          <a:p>
            <a:r>
              <a:rPr lang="en-GB" noProof="0" dirty="0"/>
              <a:t>Heading over one </a:t>
            </a:r>
            <a:br>
              <a:rPr lang="en-GB" noProof="0" dirty="0"/>
            </a:br>
            <a:r>
              <a:rPr lang="en-GB" noProof="0" dirty="0"/>
              <a:t>or two lines</a:t>
            </a:r>
          </a:p>
        </p:txBody>
      </p:sp>
      <p:sp>
        <p:nvSpPr>
          <p:cNvPr id="3" name="Text Placeholder 2"/>
          <p:cNvSpPr>
            <a:spLocks noGrp="1"/>
          </p:cNvSpPr>
          <p:nvPr>
            <p:ph type="body" idx="1"/>
          </p:nvPr>
        </p:nvSpPr>
        <p:spPr>
          <a:xfrm>
            <a:off x="468000" y="1656000"/>
            <a:ext cx="8136000" cy="4428000"/>
          </a:xfrm>
          <a:prstGeom prst="rect">
            <a:avLst/>
          </a:prstGeom>
        </p:spPr>
        <p:txBody>
          <a:bodyPr vert="horz" lIns="0" tIns="0" rIns="0" bIns="0" rtlCol="0" anchor="t" anchorCtr="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468000" y="6480000"/>
            <a:ext cx="54864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endParaRPr lang="en-GB" dirty="0"/>
          </a:p>
        </p:txBody>
      </p:sp>
      <p:sp>
        <p:nvSpPr>
          <p:cNvPr id="6" name="Slide Number Placeholder 5"/>
          <p:cNvSpPr>
            <a:spLocks noGrp="1"/>
          </p:cNvSpPr>
          <p:nvPr>
            <p:ph type="sldNum" sz="quarter" idx="4"/>
          </p:nvPr>
        </p:nvSpPr>
        <p:spPr>
          <a:xfrm>
            <a:off x="8172000" y="6480000"/>
            <a:ext cx="506976"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dirty="0"/>
          </a:p>
        </p:txBody>
      </p:sp>
    </p:spTree>
    <p:extLst>
      <p:ext uri="{BB962C8B-B14F-4D97-AF65-F5344CB8AC3E}">
        <p14:creationId xmlns:p14="http://schemas.microsoft.com/office/powerpoint/2010/main" val="30965922"/>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73" r:id="rId4"/>
    <p:sldLayoutId id="2147483674" r:id="rId5"/>
    <p:sldLayoutId id="2147483666" r:id="rId6"/>
    <p:sldLayoutId id="2147483676" r:id="rId7"/>
  </p:sldLayoutIdLst>
  <p:hf hdr="0" dt="0"/>
  <p:txStyles>
    <p:title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ts val="2300"/>
        </a:lnSpc>
        <a:spcBef>
          <a:spcPts val="0"/>
        </a:spcBef>
        <a:spcAft>
          <a:spcPts val="12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ts val="23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36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Part 1</a:t>
            </a:r>
          </a:p>
        </p:txBody>
      </p:sp>
      <p:sp>
        <p:nvSpPr>
          <p:cNvPr id="3" name="Content Placeholder 2"/>
          <p:cNvSpPr>
            <a:spLocks noGrp="1"/>
          </p:cNvSpPr>
          <p:nvPr>
            <p:ph idx="4294967295"/>
          </p:nvPr>
        </p:nvSpPr>
        <p:spPr>
          <a:xfrm>
            <a:off x="286512" y="1962000"/>
            <a:ext cx="8138976" cy="4428000"/>
          </a:xfrm>
        </p:spPr>
        <p:txBody>
          <a:bodyPr>
            <a:normAutofit/>
          </a:bodyPr>
          <a:lstStyle/>
          <a:p>
            <a:r>
              <a:rPr lang="en-GB" sz="4000" dirty="0"/>
              <a:t>Question Writing Principles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a:t>
            </a:fld>
            <a:endParaRPr lang="en-GB" dirty="0"/>
          </a:p>
        </p:txBody>
      </p:sp>
      <p:pic>
        <p:nvPicPr>
          <p:cNvPr id="7" name="Picture 6"/>
          <p:cNvPicPr>
            <a:picLocks noChangeAspect="1"/>
          </p:cNvPicPr>
          <p:nvPr/>
        </p:nvPicPr>
        <p:blipFill>
          <a:blip r:embed="rId3"/>
          <a:stretch>
            <a:fillRect/>
          </a:stretch>
        </p:blipFill>
        <p:spPr>
          <a:xfrm>
            <a:off x="4267892" y="2386875"/>
            <a:ext cx="5734050" cy="4048125"/>
          </a:xfrm>
          <a:prstGeom prst="rect">
            <a:avLst/>
          </a:prstGeom>
        </p:spPr>
      </p:pic>
      <p:pic>
        <p:nvPicPr>
          <p:cNvPr id="8" name="Picture 7"/>
          <p:cNvPicPr>
            <a:picLocks noChangeAspect="1"/>
          </p:cNvPicPr>
          <p:nvPr/>
        </p:nvPicPr>
        <p:blipFill>
          <a:blip r:embed="rId4"/>
          <a:stretch>
            <a:fillRect/>
          </a:stretch>
        </p:blipFill>
        <p:spPr>
          <a:xfrm>
            <a:off x="628388" y="2971533"/>
            <a:ext cx="4194125" cy="2878808"/>
          </a:xfrm>
          <a:prstGeom prst="rect">
            <a:avLst/>
          </a:prstGeom>
        </p:spPr>
      </p:pic>
    </p:spTree>
    <p:extLst>
      <p:ext uri="{BB962C8B-B14F-4D97-AF65-F5344CB8AC3E}">
        <p14:creationId xmlns:p14="http://schemas.microsoft.com/office/powerpoint/2010/main" val="3605132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9646" y="3141908"/>
            <a:ext cx="8218800" cy="3086802"/>
          </a:xfrm>
        </p:spPr>
        <p:txBody>
          <a:bodyPr>
            <a:normAutofit/>
          </a:bodyPr>
          <a:lstStyle/>
          <a:p>
            <a:pPr marL="442913"/>
            <a:endParaRPr lang="en-GB" dirty="0"/>
          </a:p>
          <a:p>
            <a:pPr lvl="2"/>
            <a:r>
              <a:rPr lang="en-GB" sz="2400" dirty="0"/>
              <a:t>Gender</a:t>
            </a:r>
          </a:p>
          <a:p>
            <a:pPr lvl="2"/>
            <a:r>
              <a:rPr lang="en-GB" sz="2400" dirty="0"/>
              <a:t>Urban / rural home setting</a:t>
            </a:r>
          </a:p>
          <a:p>
            <a:pPr lvl="2"/>
            <a:r>
              <a:rPr lang="en-GB" sz="2400" dirty="0"/>
              <a:t>Ethnicity</a:t>
            </a:r>
          </a:p>
          <a:p>
            <a:pPr lvl="2"/>
            <a:r>
              <a:rPr lang="en-GB" sz="2400" dirty="0"/>
              <a:t>Religion</a:t>
            </a:r>
          </a:p>
          <a:p>
            <a:pPr lvl="2"/>
            <a:r>
              <a:rPr lang="en-GB" sz="2400" dirty="0">
                <a:solidFill>
                  <a:prstClr val="black"/>
                </a:solidFill>
              </a:rPr>
              <a:t>Class / family background</a:t>
            </a:r>
            <a:endParaRPr lang="en-GB" sz="2400" dirty="0"/>
          </a:p>
          <a:p>
            <a:pPr lvl="2"/>
            <a:endParaRPr lang="en-GB" sz="2400" dirty="0"/>
          </a:p>
          <a:p>
            <a:pPr marL="0" lvl="2" indent="0">
              <a:buNone/>
            </a:pPr>
            <a:endParaRPr lang="en-GB" sz="2400" dirty="0"/>
          </a:p>
        </p:txBody>
      </p:sp>
      <p:sp>
        <p:nvSpPr>
          <p:cNvPr id="4" name="Title 3"/>
          <p:cNvSpPr>
            <a:spLocks noGrp="1"/>
          </p:cNvSpPr>
          <p:nvPr>
            <p:ph type="title"/>
          </p:nvPr>
        </p:nvSpPr>
        <p:spPr>
          <a:xfrm>
            <a:off x="294467" y="467999"/>
            <a:ext cx="8307091" cy="2563812"/>
          </a:xfrm>
        </p:spPr>
        <p:txBody>
          <a:bodyPr>
            <a:normAutofit fontScale="90000"/>
          </a:bodyPr>
          <a:lstStyle/>
          <a:p>
            <a:r>
              <a:rPr lang="en-GB" sz="4000" dirty="0"/>
              <a:t>Sensitive issues</a:t>
            </a:r>
            <a:r>
              <a:rPr lang="en-GB" dirty="0"/>
              <a:t/>
            </a:r>
            <a:br>
              <a:rPr lang="en-GB" dirty="0"/>
            </a:br>
            <a:r>
              <a:rPr lang="en-GB" dirty="0"/>
              <a:t/>
            </a:r>
            <a:br>
              <a:rPr lang="en-GB" dirty="0"/>
            </a:br>
            <a:r>
              <a:rPr lang="en-GB" dirty="0"/>
              <a:t/>
            </a:r>
            <a:br>
              <a:rPr lang="en-GB" dirty="0"/>
            </a:br>
            <a:r>
              <a:rPr lang="en-GB" sz="2700" b="0" dirty="0"/>
              <a:t>Test materials must not bias outcomes on any grounds (</a:t>
            </a:r>
            <a:r>
              <a:rPr lang="en-GB" sz="2000" b="0" dirty="0"/>
              <a:t>see </a:t>
            </a:r>
            <a:r>
              <a:rPr lang="en-GB" sz="2000" b="0" i="1" dirty="0"/>
              <a:t>Guide to Classroom-based and National Assessments in Rwanda</a:t>
            </a:r>
            <a:r>
              <a:rPr lang="en-GB" sz="2000" b="0" dirty="0"/>
              <a:t>, section 7.5</a:t>
            </a:r>
            <a:r>
              <a:rPr lang="en-GB" sz="2700" b="0" dirty="0"/>
              <a:t>):</a:t>
            </a:r>
            <a:r>
              <a:rPr lang="en-GB" sz="2700" dirty="0"/>
              <a:t/>
            </a:r>
            <a:br>
              <a:rPr lang="en-GB" sz="2700" dirty="0"/>
            </a:br>
            <a:endParaRPr lang="en-GB" sz="27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046" y="5087431"/>
            <a:ext cx="4504954" cy="1251376"/>
          </a:xfrm>
          <a:prstGeom prst="rect">
            <a:avLst/>
          </a:prstGeom>
        </p:spPr>
      </p:pic>
    </p:spTree>
    <p:extLst>
      <p:ext uri="{BB962C8B-B14F-4D97-AF65-F5344CB8AC3E}">
        <p14:creationId xmlns:p14="http://schemas.microsoft.com/office/powerpoint/2010/main" val="168650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Writing fair questions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5999"/>
            <a:ext cx="8138976" cy="4677067"/>
          </a:xfrm>
        </p:spPr>
        <p:txBody>
          <a:bodyPr>
            <a:normAutofit/>
          </a:bodyPr>
          <a:lstStyle/>
          <a:p>
            <a:pPr lvl="2">
              <a:lnSpc>
                <a:spcPct val="100000"/>
              </a:lnSpc>
            </a:pPr>
            <a:r>
              <a:rPr lang="en-GB" sz="2400" dirty="0"/>
              <a:t>Students want to give the ‘right answer’</a:t>
            </a:r>
          </a:p>
          <a:p>
            <a:pPr lvl="2">
              <a:lnSpc>
                <a:spcPct val="100000"/>
              </a:lnSpc>
            </a:pPr>
            <a:r>
              <a:rPr lang="en-GB" sz="2400" dirty="0"/>
              <a:t>We must make it as easy as possible for pupils to give the right answer</a:t>
            </a:r>
          </a:p>
          <a:p>
            <a:pPr lvl="2">
              <a:lnSpc>
                <a:spcPct val="100000"/>
              </a:lnSpc>
            </a:pPr>
            <a:r>
              <a:rPr lang="en-GB" sz="2400" dirty="0"/>
              <a:t>If we break the ‘rules’ of test questions, then it can seem unfair</a:t>
            </a:r>
          </a:p>
          <a:p>
            <a:pPr lvl="2">
              <a:lnSpc>
                <a:spcPct val="100000"/>
              </a:lnSpc>
            </a:pPr>
            <a:r>
              <a:rPr lang="en-GB" sz="2400" dirty="0"/>
              <a:t>We should not try to deliberately catch the student out     </a:t>
            </a:r>
          </a:p>
          <a:p>
            <a:pPr marL="0" lvl="2" indent="0">
              <a:lnSpc>
                <a:spcPct val="100000"/>
              </a:lnSpc>
              <a:buNone/>
            </a:pPr>
            <a:endParaRPr lang="en-GB" dirty="0"/>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11</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a:stretch>
            <a:fillRect/>
          </a:stretch>
        </p:blipFill>
        <p:spPr>
          <a:xfrm>
            <a:off x="7413387" y="4547616"/>
            <a:ext cx="1517226" cy="1517226"/>
          </a:xfrm>
          <a:prstGeom prst="rect">
            <a:avLst/>
          </a:prstGeom>
        </p:spPr>
      </p:pic>
    </p:spTree>
    <p:extLst>
      <p:ext uri="{BB962C8B-B14F-4D97-AF65-F5344CB8AC3E}">
        <p14:creationId xmlns:p14="http://schemas.microsoft.com/office/powerpoint/2010/main" val="462786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000" y="380914"/>
            <a:ext cx="6666917" cy="900000"/>
          </a:xfrm>
        </p:spPr>
        <p:txBody>
          <a:bodyPr/>
          <a:lstStyle/>
          <a:p>
            <a:r>
              <a:rPr lang="en-GB" dirty="0"/>
              <a:t>Writing good questions</a:t>
            </a:r>
          </a:p>
        </p:txBody>
      </p:sp>
      <p:sp>
        <p:nvSpPr>
          <p:cNvPr id="5" name="Content Placeholder 4"/>
          <p:cNvSpPr>
            <a:spLocks noGrp="1"/>
          </p:cNvSpPr>
          <p:nvPr>
            <p:ph idx="4294967295"/>
          </p:nvPr>
        </p:nvSpPr>
        <p:spPr>
          <a:xfrm>
            <a:off x="251520" y="1628800"/>
            <a:ext cx="8424000" cy="4680000"/>
          </a:xfrm>
        </p:spPr>
        <p:txBody>
          <a:bodyPr/>
          <a:lstStyle/>
          <a:p>
            <a:pPr marL="457200" indent="-457200">
              <a:lnSpc>
                <a:spcPct val="100000"/>
              </a:lnSpc>
              <a:buFont typeface="Arial" panose="020B0604020202020204" pitchFamily="34" charset="0"/>
              <a:buChar char="•"/>
            </a:pPr>
            <a:r>
              <a:rPr lang="en-GB" sz="2400" b="0" dirty="0"/>
              <a:t>Consider the time it will take the student to read and understand the question</a:t>
            </a:r>
          </a:p>
          <a:p>
            <a:pPr marL="457200" indent="-457200">
              <a:lnSpc>
                <a:spcPct val="100000"/>
              </a:lnSpc>
              <a:buFont typeface="Arial" panose="020B0604020202020204" pitchFamily="34" charset="0"/>
              <a:buChar char="•"/>
            </a:pPr>
            <a:r>
              <a:rPr lang="en-GB" sz="2400" b="0" dirty="0"/>
              <a:t>Include only the basic information necessary for the student to understand</a:t>
            </a:r>
          </a:p>
          <a:p>
            <a:pPr marL="457200" indent="-457200">
              <a:lnSpc>
                <a:spcPct val="100000"/>
              </a:lnSpc>
              <a:buFont typeface="Arial" panose="020B0604020202020204" pitchFamily="34" charset="0"/>
              <a:buChar char="•"/>
            </a:pPr>
            <a:r>
              <a:rPr lang="en-GB" sz="2400" b="0" dirty="0"/>
              <a:t>In maths and sciences, use tables or charts in preference to prose if it gets the information across more swiftly</a:t>
            </a:r>
          </a:p>
          <a:p>
            <a:pPr marL="457200" indent="-457200">
              <a:lnSpc>
                <a:spcPct val="100000"/>
              </a:lnSpc>
              <a:buFont typeface="Arial" panose="020B0604020202020204" pitchFamily="34" charset="0"/>
              <a:buChar char="•"/>
            </a:pPr>
            <a:r>
              <a:rPr lang="en-GB" sz="2400" b="0" dirty="0"/>
              <a:t>Does the question actually </a:t>
            </a:r>
            <a:r>
              <a:rPr lang="en-GB" sz="2400" b="0" dirty="0" smtClean="0"/>
              <a:t>test </a:t>
            </a:r>
            <a:r>
              <a:rPr lang="en-GB" sz="2400" b="0" dirty="0"/>
              <a:t>the learning objective </a:t>
            </a:r>
            <a:r>
              <a:rPr lang="en-GB" sz="2400" b="0" dirty="0" smtClean="0"/>
              <a:t>intended?</a:t>
            </a:r>
            <a:endParaRPr lang="en-GB" sz="2400" b="0" dirty="0"/>
          </a:p>
          <a:p>
            <a:pPr marL="457200" indent="-457200">
              <a:lnSpc>
                <a:spcPct val="100000"/>
              </a:lnSpc>
              <a:buFont typeface="Arial" panose="020B0604020202020204" pitchFamily="34" charset="0"/>
              <a:buChar char="•"/>
            </a:pPr>
            <a:endParaRPr lang="en-GB" sz="2800" dirty="0"/>
          </a:p>
          <a:p>
            <a:pPr>
              <a:buNone/>
            </a:pPr>
            <a:endParaRPr lang="en-GB" sz="2800" dirty="0"/>
          </a:p>
          <a:p>
            <a:endParaRPr lang="en-GB" sz="2800" dirty="0"/>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2736" y="5047488"/>
            <a:ext cx="1372589" cy="1029106"/>
          </a:xfrm>
          <a:prstGeom prst="rect">
            <a:avLst/>
          </a:prstGeom>
        </p:spPr>
      </p:pic>
    </p:spTree>
    <p:extLst>
      <p:ext uri="{BB962C8B-B14F-4D97-AF65-F5344CB8AC3E}">
        <p14:creationId xmlns:p14="http://schemas.microsoft.com/office/powerpoint/2010/main" val="3946745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Writing good questions</a:t>
            </a:r>
          </a:p>
        </p:txBody>
      </p:sp>
      <p:sp>
        <p:nvSpPr>
          <p:cNvPr id="3" name="Content Placeholder 2"/>
          <p:cNvSpPr>
            <a:spLocks noGrp="1"/>
          </p:cNvSpPr>
          <p:nvPr>
            <p:ph idx="4294967295"/>
          </p:nvPr>
        </p:nvSpPr>
        <p:spPr>
          <a:xfrm>
            <a:off x="468000" y="1656000"/>
            <a:ext cx="8138976" cy="4428000"/>
          </a:xfrm>
        </p:spPr>
        <p:txBody>
          <a:bodyPr/>
          <a:lstStyle/>
          <a:p>
            <a:pPr marL="342900" indent="-342900">
              <a:lnSpc>
                <a:spcPct val="100000"/>
              </a:lnSpc>
              <a:buFont typeface="Arial" panose="020B0604020202020204" pitchFamily="34" charset="0"/>
              <a:buChar char="•"/>
            </a:pPr>
            <a:r>
              <a:rPr lang="en-GB" sz="2400" b="0" dirty="0"/>
              <a:t>Return to your draft questions after a while and read them through with fresh eyes</a:t>
            </a:r>
          </a:p>
          <a:p>
            <a:pPr marL="342900" indent="-342900">
              <a:lnSpc>
                <a:spcPct val="100000"/>
              </a:lnSpc>
              <a:buFont typeface="Arial" panose="020B0604020202020204" pitchFamily="34" charset="0"/>
              <a:buChar char="•"/>
            </a:pPr>
            <a:r>
              <a:rPr lang="en-GB" sz="2400" b="0" dirty="0"/>
              <a:t>Pass your questions to colleagues </a:t>
            </a:r>
            <a:r>
              <a:rPr lang="en-GB" sz="2400" b="0"/>
              <a:t>for review</a:t>
            </a:r>
            <a:endParaRPr lang="en-GB" sz="2400" b="0" dirty="0"/>
          </a:p>
          <a:p>
            <a:pPr marL="342900" indent="-342900">
              <a:lnSpc>
                <a:spcPct val="100000"/>
              </a:lnSpc>
              <a:buFont typeface="Arial" panose="020B0604020202020204" pitchFamily="34" charset="0"/>
              <a:buChar char="•"/>
            </a:pPr>
            <a:r>
              <a:rPr lang="en-GB" sz="2400" b="0" dirty="0"/>
              <a:t>Try working backwards from the answer required: ensure all the content is needed for the application or calculation</a:t>
            </a:r>
          </a:p>
          <a:p>
            <a:endParaRPr lang="en-GB" dirty="0"/>
          </a:p>
          <a:p>
            <a:pPr>
              <a:buNone/>
            </a:pPr>
            <a:endParaRPr lang="en-GB" dirty="0"/>
          </a:p>
          <a:p>
            <a:pPr>
              <a:buNone/>
            </a:pPr>
            <a:endParaRPr lang="en-GB"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2736" y="5047488"/>
            <a:ext cx="1372589" cy="1029106"/>
          </a:xfrm>
          <a:prstGeom prst="rect">
            <a:avLst/>
          </a:prstGeom>
        </p:spPr>
      </p:pic>
    </p:spTree>
    <p:extLst>
      <p:ext uri="{BB962C8B-B14F-4D97-AF65-F5344CB8AC3E}">
        <p14:creationId xmlns:p14="http://schemas.microsoft.com/office/powerpoint/2010/main" val="3243464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Consider the question from the student’s point of view</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802933"/>
            <a:ext cx="8138976" cy="4677067"/>
          </a:xfrm>
        </p:spPr>
        <p:txBody>
          <a:bodyPr>
            <a:normAutofit/>
          </a:bodyPr>
          <a:lstStyle/>
          <a:p>
            <a:pPr marL="457200" lvl="2" indent="-457200">
              <a:lnSpc>
                <a:spcPct val="100000"/>
              </a:lnSpc>
            </a:pPr>
            <a:r>
              <a:rPr lang="en-GB" sz="2400" dirty="0"/>
              <a:t>How will the student go about this question?</a:t>
            </a:r>
          </a:p>
          <a:p>
            <a:pPr marL="457200" lvl="2" indent="-457200">
              <a:lnSpc>
                <a:spcPct val="100000"/>
              </a:lnSpc>
            </a:pPr>
            <a:r>
              <a:rPr lang="en-GB" sz="2400" dirty="0"/>
              <a:t>Is the answer format clear?</a:t>
            </a:r>
          </a:p>
          <a:p>
            <a:pPr marL="457200" lvl="2" indent="-457200">
              <a:lnSpc>
                <a:spcPct val="100000"/>
              </a:lnSpc>
            </a:pPr>
            <a:r>
              <a:rPr lang="en-GB" sz="2400" dirty="0"/>
              <a:t>How might a student misunderstand it?</a:t>
            </a:r>
          </a:p>
          <a:p>
            <a:pPr marL="457200" lvl="2" indent="-457200">
              <a:lnSpc>
                <a:spcPct val="100000"/>
              </a:lnSpc>
            </a:pPr>
            <a:r>
              <a:rPr lang="en-GB" sz="2400" dirty="0"/>
              <a:t>Could this question be answered from general knowledge?</a:t>
            </a:r>
          </a:p>
          <a:p>
            <a:pPr marL="0" lvl="2" indent="0">
              <a:lnSpc>
                <a:spcPct val="100000"/>
              </a:lnSpc>
              <a:buNone/>
            </a:pPr>
            <a:endParaRPr lang="en-GB" sz="2800" b="1" dirty="0"/>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14</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54547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Activity – Little Miss </a:t>
            </a:r>
            <a:r>
              <a:rPr lang="en-GB" dirty="0" err="1"/>
              <a:t>Muffet</a:t>
            </a:r>
            <a:r>
              <a:rPr lang="en-GB" dirty="0"/>
              <a:t> </a:t>
            </a:r>
          </a:p>
        </p:txBody>
      </p:sp>
      <p:sp>
        <p:nvSpPr>
          <p:cNvPr id="4" name="Content Placeholder 3"/>
          <p:cNvSpPr>
            <a:spLocks noGrp="1"/>
          </p:cNvSpPr>
          <p:nvPr>
            <p:ph idx="1"/>
          </p:nvPr>
        </p:nvSpPr>
        <p:spPr>
          <a:xfrm>
            <a:off x="614309" y="2436476"/>
            <a:ext cx="4299261" cy="4428000"/>
          </a:xfrm>
        </p:spPr>
        <p:txBody>
          <a:bodyPr>
            <a:normAutofit/>
          </a:bodyPr>
          <a:lstStyle/>
          <a:p>
            <a:pPr>
              <a:lnSpc>
                <a:spcPct val="100000"/>
              </a:lnSpc>
            </a:pPr>
            <a:r>
              <a:rPr lang="en-GB" sz="2400" i="1" dirty="0" smtClean="0">
                <a:latin typeface="Century Gothic" panose="020B0502020202020204" pitchFamily="34" charset="0"/>
              </a:rPr>
              <a:t>“Once a little girl was eating her breakfast.</a:t>
            </a:r>
          </a:p>
          <a:p>
            <a:pPr>
              <a:lnSpc>
                <a:spcPct val="100000"/>
              </a:lnSpc>
            </a:pPr>
            <a:endParaRPr lang="en-GB" sz="2400" i="1" dirty="0">
              <a:latin typeface="Century Gothic" panose="020B0502020202020204" pitchFamily="34" charset="0"/>
            </a:endParaRPr>
          </a:p>
          <a:p>
            <a:pPr>
              <a:lnSpc>
                <a:spcPct val="100000"/>
              </a:lnSpc>
            </a:pPr>
            <a:r>
              <a:rPr lang="en-GB" sz="2400" i="1" dirty="0" smtClean="0">
                <a:latin typeface="Century Gothic" panose="020B0502020202020204" pitchFamily="34" charset="0"/>
              </a:rPr>
              <a:t>Along came a spider, and sat down beside her, and frightened her away.”</a:t>
            </a:r>
            <a:endParaRPr lang="en-GB" sz="2400" i="1" dirty="0">
              <a:latin typeface="Century Gothic" panose="020B0502020202020204" pitchFamily="34" charset="0"/>
            </a:endParaRPr>
          </a:p>
          <a:p>
            <a:endParaRPr lang="en-GB" dirty="0"/>
          </a:p>
        </p:txBody>
      </p:sp>
      <p:sp>
        <p:nvSpPr>
          <p:cNvPr id="5" name="Footer Placeholder 4"/>
          <p:cNvSpPr>
            <a:spLocks noGrp="1"/>
          </p:cNvSpPr>
          <p:nvPr>
            <p:ph type="ftr" sz="quarter" idx="3"/>
          </p:nvPr>
        </p:nvSpPr>
        <p:spPr/>
        <p:txBody>
          <a:bodyPr/>
          <a:lstStyle/>
          <a:p>
            <a:r>
              <a:rPr lang="en-GB"/>
              <a:t>Restricted</a:t>
            </a:r>
            <a:endParaRPr lang="en-GB" dirty="0"/>
          </a:p>
        </p:txBody>
      </p:sp>
      <p:sp>
        <p:nvSpPr>
          <p:cNvPr id="6" name="Slide Number Placeholder 5"/>
          <p:cNvSpPr>
            <a:spLocks noGrp="1"/>
          </p:cNvSpPr>
          <p:nvPr>
            <p:ph type="sldNum" sz="quarter" idx="4"/>
          </p:nvPr>
        </p:nvSpPr>
        <p:spPr/>
        <p:txBody>
          <a:bodyPr/>
          <a:lstStyle/>
          <a:p>
            <a:fld id="{1608FF17-83F6-4320-ABB9-493BD2F5E45E}" type="slidenum">
              <a:rPr lang="en-GB" smtClean="0"/>
              <a:pPr/>
              <a:t>15</a:t>
            </a:fld>
            <a:endParaRPr lang="en-GB" dirty="0"/>
          </a:p>
        </p:txBody>
      </p:sp>
      <p:pic>
        <p:nvPicPr>
          <p:cNvPr id="2" name="Picture Placeholder 1"/>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16897" r="16897"/>
          <a:stretch>
            <a:fillRect/>
          </a:stretch>
        </p:blipFill>
        <p:spPr>
          <a:xfrm>
            <a:off x="4007854" y="1091524"/>
            <a:ext cx="1187137" cy="1344952"/>
          </a:xfrm>
        </p:spPr>
      </p:pic>
      <p:pic>
        <p:nvPicPr>
          <p:cNvPr id="9" name="Picture 8" descr="C:\Users\kispa\Desktop\My Briefcase\MV5BMTkzNzk0MjY1OV5BMl5BanBnXkFtZTgwODY5NDc3MjE@._V1_.jpg"/>
          <p:cNvPicPr/>
          <p:nvPr/>
        </p:nvPicPr>
        <p:blipFill rotWithShape="1">
          <a:blip r:embed="rId3">
            <a:extLst>
              <a:ext uri="{28A0092B-C50C-407E-A947-70E740481C1C}">
                <a14:useLocalDpi xmlns:a14="http://schemas.microsoft.com/office/drawing/2010/main" val="0"/>
              </a:ext>
            </a:extLst>
          </a:blip>
          <a:srcRect l="11983" r="23805" b="27326"/>
          <a:stretch/>
        </p:blipFill>
        <p:spPr bwMode="auto">
          <a:xfrm>
            <a:off x="5622721" y="2147613"/>
            <a:ext cx="3056255" cy="2591435"/>
          </a:xfrm>
          <a:prstGeom prst="rect">
            <a:avLst/>
          </a:prstGeom>
          <a:noFill/>
          <a:ln>
            <a:noFill/>
          </a:ln>
          <a:extLst>
            <a:ext uri="{53640926-AAD7-44D8-BBD7-CCE9431645EC}">
              <a14:shadowObscured xmlns:a14="http://schemas.microsoft.com/office/drawing/2010/main"/>
            </a:ext>
          </a:extLst>
        </p:spPr>
      </p:pic>
      <p:sp>
        <p:nvSpPr>
          <p:cNvPr id="8" name="Title 2">
            <a:extLst>
              <a:ext uri="{FF2B5EF4-FFF2-40B4-BE49-F238E27FC236}">
                <a16:creationId xmlns:a16="http://schemas.microsoft.com/office/drawing/2014/main" id="{10C2BE7D-B7E1-4313-B1CF-1384E03F7E06}"/>
              </a:ext>
            </a:extLst>
          </p:cNvPr>
          <p:cNvSpPr txBox="1">
            <a:spLocks/>
          </p:cNvSpPr>
          <p:nvPr/>
        </p:nvSpPr>
        <p:spPr>
          <a:xfrm>
            <a:off x="956734" y="5292266"/>
            <a:ext cx="6775482" cy="900000"/>
          </a:xfrm>
          <a:prstGeom prst="rect">
            <a:avLst/>
          </a:prstGeom>
        </p:spPr>
        <p:txBody>
          <a:bodyPr vert="horz" lIns="0" tIns="0" rIns="0" bIns="0" rtlCol="0" anchor="t" anchorCtr="0">
            <a:noAutofit/>
          </a:bodyPr>
          <a:lst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a:lstStyle>
          <a:p>
            <a:r>
              <a:rPr lang="en-GB" sz="2800" i="1" smtClean="0">
                <a:solidFill>
                  <a:srgbClr val="002060"/>
                </a:solidFill>
              </a:rPr>
              <a:t>Question: How did the spider know that the little girl was frightened of him?</a:t>
            </a:r>
            <a:r>
              <a:rPr lang="en-GB" sz="3200" i="1" smtClean="0">
                <a:solidFill>
                  <a:srgbClr val="002060"/>
                </a:solidFill>
              </a:rPr>
              <a:t/>
            </a:r>
            <a:br>
              <a:rPr lang="en-GB" sz="3200" i="1" smtClean="0">
                <a:solidFill>
                  <a:srgbClr val="002060"/>
                </a:solidFill>
              </a:rPr>
            </a:br>
            <a:endParaRPr lang="en-GB" sz="3200" i="1" dirty="0"/>
          </a:p>
        </p:txBody>
      </p:sp>
    </p:spTree>
    <p:extLst>
      <p:ext uri="{BB962C8B-B14F-4D97-AF65-F5344CB8AC3E}">
        <p14:creationId xmlns:p14="http://schemas.microsoft.com/office/powerpoint/2010/main" val="3103809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775482" cy="900000"/>
          </a:xfrm>
        </p:spPr>
        <p:txBody>
          <a:bodyPr>
            <a:normAutofit fontScale="90000"/>
          </a:bodyPr>
          <a:lstStyle/>
          <a:p>
            <a:r>
              <a:rPr lang="en-GB" sz="3100" dirty="0">
                <a:solidFill>
                  <a:srgbClr val="002060"/>
                </a:solidFill>
              </a:rPr>
              <a:t>Question: How did the spider know that the little girl was frightened of him?</a:t>
            </a:r>
            <a:r>
              <a:rPr lang="en-GB" dirty="0">
                <a:solidFill>
                  <a:srgbClr val="002060"/>
                </a:solidFill>
              </a:rPr>
              <a:t/>
            </a:r>
            <a:br>
              <a:rPr lang="en-GB" dirty="0">
                <a:solidFill>
                  <a:srgbClr val="002060"/>
                </a:solidFill>
              </a:rPr>
            </a:br>
            <a:endParaRPr lang="en-GB" dirty="0"/>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718355"/>
            <a:ext cx="8138976" cy="4677067"/>
          </a:xfrm>
        </p:spPr>
        <p:txBody>
          <a:bodyPr>
            <a:normAutofit/>
          </a:bodyPr>
          <a:lstStyle/>
          <a:p>
            <a:pPr marL="0" lvl="2" indent="0">
              <a:lnSpc>
                <a:spcPct val="100000"/>
              </a:lnSpc>
              <a:buNone/>
            </a:pPr>
            <a:r>
              <a:rPr lang="en-GB" sz="2400" dirty="0"/>
              <a:t>Consider this range of answers and decide whether they should be </a:t>
            </a:r>
            <a:r>
              <a:rPr lang="en-GB" sz="2400" dirty="0">
                <a:solidFill>
                  <a:srgbClr val="002060"/>
                </a:solidFill>
              </a:rPr>
              <a:t>creditworthy or not?</a:t>
            </a:r>
          </a:p>
          <a:p>
            <a:pPr marL="457200" lvl="2" indent="-457200">
              <a:lnSpc>
                <a:spcPct val="100000"/>
              </a:lnSpc>
            </a:pPr>
            <a:r>
              <a:rPr lang="en-GB" sz="2400" i="1" dirty="0">
                <a:solidFill>
                  <a:schemeClr val="accent4">
                    <a:lumMod val="50000"/>
                  </a:schemeClr>
                </a:solidFill>
              </a:rPr>
              <a:t>She ran away.</a:t>
            </a:r>
          </a:p>
          <a:p>
            <a:pPr marL="457200" lvl="2" indent="-457200">
              <a:lnSpc>
                <a:spcPct val="100000"/>
              </a:lnSpc>
            </a:pPr>
            <a:r>
              <a:rPr lang="en-GB" sz="2400" i="1" dirty="0">
                <a:solidFill>
                  <a:schemeClr val="accent3">
                    <a:lumMod val="75000"/>
                  </a:schemeClr>
                </a:solidFill>
              </a:rPr>
              <a:t>She ran away screaming and wailing.</a:t>
            </a:r>
          </a:p>
          <a:p>
            <a:pPr marL="457200" lvl="2" indent="-457200">
              <a:lnSpc>
                <a:spcPct val="100000"/>
              </a:lnSpc>
            </a:pPr>
            <a:r>
              <a:rPr lang="en-GB" sz="2400" i="1" dirty="0">
                <a:solidFill>
                  <a:schemeClr val="accent3">
                    <a:lumMod val="50000"/>
                  </a:schemeClr>
                </a:solidFill>
              </a:rPr>
              <a:t>He frightened her away.</a:t>
            </a:r>
          </a:p>
          <a:p>
            <a:pPr marL="457200" lvl="2" indent="-457200">
              <a:lnSpc>
                <a:spcPct val="100000"/>
              </a:lnSpc>
            </a:pPr>
            <a:r>
              <a:rPr lang="en-GB" sz="2400" i="1" dirty="0">
                <a:solidFill>
                  <a:schemeClr val="accent4">
                    <a:lumMod val="75000"/>
                  </a:schemeClr>
                </a:solidFill>
              </a:rPr>
              <a:t>By observing her.</a:t>
            </a:r>
          </a:p>
          <a:p>
            <a:pPr marL="457200" lvl="2" indent="-457200">
              <a:lnSpc>
                <a:spcPct val="100000"/>
              </a:lnSpc>
            </a:pPr>
            <a:r>
              <a:rPr lang="en-GB" sz="2400" i="1" dirty="0">
                <a:solidFill>
                  <a:schemeClr val="accent1">
                    <a:lumMod val="75000"/>
                  </a:schemeClr>
                </a:solidFill>
              </a:rPr>
              <a:t>By watching her reaction.</a:t>
            </a:r>
            <a:endParaRPr lang="en-GB" sz="2400" i="1" dirty="0">
              <a:solidFill>
                <a:srgbClr val="002060"/>
              </a:solidFill>
            </a:endParaRPr>
          </a:p>
          <a:p>
            <a:pPr marL="457200" lvl="2" indent="-457200">
              <a:lnSpc>
                <a:spcPct val="100000"/>
              </a:lnSpc>
            </a:pPr>
            <a:r>
              <a:rPr lang="en-GB" sz="2400" i="1" dirty="0">
                <a:solidFill>
                  <a:schemeClr val="accent6">
                    <a:lumMod val="50000"/>
                  </a:schemeClr>
                </a:solidFill>
              </a:rPr>
              <a:t>He was very scary and had 8 hairy legs.</a:t>
            </a:r>
          </a:p>
          <a:p>
            <a:pPr marL="457200" lvl="2" indent="-457200">
              <a:lnSpc>
                <a:spcPct val="100000"/>
              </a:lnSpc>
            </a:pPr>
            <a:endParaRPr lang="en-GB" sz="2800" b="1" dirty="0">
              <a:solidFill>
                <a:srgbClr val="002060"/>
              </a:solidFill>
            </a:endParaRP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16</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008" y="1914144"/>
            <a:ext cx="1713992" cy="1285494"/>
          </a:xfrm>
          <a:prstGeom prst="rect">
            <a:avLst/>
          </a:prstGeom>
        </p:spPr>
      </p:pic>
    </p:spTree>
    <p:extLst>
      <p:ext uri="{BB962C8B-B14F-4D97-AF65-F5344CB8AC3E}">
        <p14:creationId xmlns:p14="http://schemas.microsoft.com/office/powerpoint/2010/main" val="187779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775482" cy="900000"/>
          </a:xfrm>
        </p:spPr>
        <p:txBody>
          <a:bodyPr>
            <a:normAutofit fontScale="90000"/>
          </a:bodyPr>
          <a:lstStyle/>
          <a:p>
            <a:r>
              <a:rPr lang="en-GB" sz="3100" dirty="0">
                <a:solidFill>
                  <a:srgbClr val="002060"/>
                </a:solidFill>
              </a:rPr>
              <a:t>Question: How did the spider know that the little girl was frightened of him?</a:t>
            </a:r>
            <a:r>
              <a:rPr lang="en-GB" dirty="0">
                <a:solidFill>
                  <a:srgbClr val="002060"/>
                </a:solidFill>
              </a:rPr>
              <a:t/>
            </a:r>
            <a:br>
              <a:rPr lang="en-GB" dirty="0">
                <a:solidFill>
                  <a:srgbClr val="002060"/>
                </a:solidFill>
              </a:rPr>
            </a:br>
            <a:endParaRPr lang="en-GB" dirty="0"/>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718355"/>
            <a:ext cx="8138976" cy="4677067"/>
          </a:xfrm>
        </p:spPr>
        <p:txBody>
          <a:bodyPr>
            <a:normAutofit fontScale="85000" lnSpcReduction="20000"/>
          </a:bodyPr>
          <a:lstStyle/>
          <a:p>
            <a:pPr marL="0" lvl="2" indent="0">
              <a:lnSpc>
                <a:spcPct val="120000"/>
              </a:lnSpc>
              <a:spcAft>
                <a:spcPts val="600"/>
              </a:spcAft>
              <a:buNone/>
            </a:pPr>
            <a:r>
              <a:rPr lang="en-GB" sz="2800" dirty="0"/>
              <a:t>Consider this range of answers and decide whether they should be </a:t>
            </a:r>
            <a:r>
              <a:rPr lang="en-GB" sz="2800" dirty="0">
                <a:solidFill>
                  <a:srgbClr val="002060"/>
                </a:solidFill>
              </a:rPr>
              <a:t>creditworthy or not?</a:t>
            </a:r>
          </a:p>
          <a:p>
            <a:pPr marL="457200" lvl="2" indent="-396000">
              <a:lnSpc>
                <a:spcPct val="120000"/>
              </a:lnSpc>
              <a:spcAft>
                <a:spcPts val="0"/>
              </a:spcAft>
            </a:pPr>
            <a:r>
              <a:rPr lang="en-GB" sz="2800" i="1" dirty="0">
                <a:solidFill>
                  <a:schemeClr val="accent4">
                    <a:lumMod val="50000"/>
                  </a:schemeClr>
                </a:solidFill>
              </a:rPr>
              <a:t>She ran away.</a:t>
            </a:r>
            <a:r>
              <a:rPr lang="en-GB" sz="9600" b="1" dirty="0">
                <a:solidFill>
                  <a:srgbClr val="ABBB24"/>
                </a:solidFill>
                <a:sym typeface="Wingdings 2" pitchFamily="18" charset="2"/>
              </a:rPr>
              <a:t> </a:t>
            </a:r>
            <a:r>
              <a:rPr lang="en-GB" sz="2800" b="1" dirty="0">
                <a:solidFill>
                  <a:srgbClr val="ABBB24"/>
                </a:solidFill>
                <a:sym typeface="Wingdings 2" pitchFamily="18" charset="2"/>
              </a:rPr>
              <a:t></a:t>
            </a:r>
            <a:endParaRPr lang="en-GB" sz="2800" i="1" dirty="0">
              <a:solidFill>
                <a:schemeClr val="accent4">
                  <a:lumMod val="50000"/>
                </a:schemeClr>
              </a:solidFill>
            </a:endParaRPr>
          </a:p>
          <a:p>
            <a:pPr marL="457200" lvl="2" indent="-457200">
              <a:lnSpc>
                <a:spcPct val="120000"/>
              </a:lnSpc>
            </a:pPr>
            <a:r>
              <a:rPr lang="en-GB" sz="2800" i="1" dirty="0">
                <a:solidFill>
                  <a:schemeClr val="accent3">
                    <a:lumMod val="75000"/>
                  </a:schemeClr>
                </a:solidFill>
              </a:rPr>
              <a:t>She ran away screaming and wailing. </a:t>
            </a:r>
            <a:r>
              <a:rPr lang="en-GB" sz="2800" b="1" dirty="0">
                <a:solidFill>
                  <a:srgbClr val="ABBB24"/>
                </a:solidFill>
                <a:sym typeface="Wingdings 2" pitchFamily="18" charset="2"/>
              </a:rPr>
              <a:t></a:t>
            </a:r>
          </a:p>
          <a:p>
            <a:pPr marL="457200" lvl="2" indent="-457200">
              <a:lnSpc>
                <a:spcPct val="120000"/>
              </a:lnSpc>
            </a:pPr>
            <a:r>
              <a:rPr lang="en-GB" sz="2800" i="1" dirty="0">
                <a:solidFill>
                  <a:schemeClr val="accent3">
                    <a:lumMod val="50000"/>
                  </a:schemeClr>
                </a:solidFill>
              </a:rPr>
              <a:t>He frightened her away. </a:t>
            </a:r>
            <a:r>
              <a:rPr lang="en-GB" sz="2800" b="1" dirty="0">
                <a:solidFill>
                  <a:srgbClr val="ABBB24"/>
                </a:solidFill>
                <a:sym typeface="Wingdings 2" pitchFamily="18" charset="2"/>
              </a:rPr>
              <a:t></a:t>
            </a:r>
            <a:endParaRPr lang="en-GB" sz="2800" i="1" dirty="0">
              <a:solidFill>
                <a:schemeClr val="accent3">
                  <a:lumMod val="75000"/>
                </a:schemeClr>
              </a:solidFill>
            </a:endParaRPr>
          </a:p>
          <a:p>
            <a:pPr marL="457200" lvl="2" indent="-457200">
              <a:lnSpc>
                <a:spcPct val="120000"/>
              </a:lnSpc>
            </a:pPr>
            <a:r>
              <a:rPr lang="en-GB" sz="2800" i="1" dirty="0">
                <a:solidFill>
                  <a:schemeClr val="accent4">
                    <a:lumMod val="75000"/>
                  </a:schemeClr>
                </a:solidFill>
              </a:rPr>
              <a:t>By observing her. </a:t>
            </a:r>
            <a:r>
              <a:rPr lang="en-GB" sz="2800" b="1" dirty="0">
                <a:solidFill>
                  <a:srgbClr val="ABBB24"/>
                </a:solidFill>
                <a:sym typeface="Wingdings 2" pitchFamily="18" charset="2"/>
              </a:rPr>
              <a:t></a:t>
            </a:r>
            <a:endParaRPr lang="en-GB" sz="2800" i="1" dirty="0">
              <a:solidFill>
                <a:schemeClr val="accent4">
                  <a:lumMod val="75000"/>
                </a:schemeClr>
              </a:solidFill>
            </a:endParaRPr>
          </a:p>
          <a:p>
            <a:pPr marL="457200" lvl="2" indent="-457200">
              <a:lnSpc>
                <a:spcPct val="120000"/>
              </a:lnSpc>
            </a:pPr>
            <a:r>
              <a:rPr lang="en-GB" sz="2800" i="1" dirty="0">
                <a:solidFill>
                  <a:schemeClr val="accent1">
                    <a:lumMod val="75000"/>
                  </a:schemeClr>
                </a:solidFill>
              </a:rPr>
              <a:t>By observing her reaction.</a:t>
            </a:r>
            <a:r>
              <a:rPr lang="en-GB" sz="2800" b="1" dirty="0">
                <a:solidFill>
                  <a:srgbClr val="ABBB24"/>
                </a:solidFill>
                <a:sym typeface="Wingdings 2" pitchFamily="18" charset="2"/>
              </a:rPr>
              <a:t> </a:t>
            </a:r>
            <a:endParaRPr lang="en-GB" sz="2800" i="1" dirty="0">
              <a:solidFill>
                <a:srgbClr val="002060"/>
              </a:solidFill>
            </a:endParaRPr>
          </a:p>
          <a:p>
            <a:pPr marL="457200" lvl="2" indent="-457200">
              <a:lnSpc>
                <a:spcPct val="120000"/>
              </a:lnSpc>
            </a:pPr>
            <a:r>
              <a:rPr lang="en-GB" sz="2800" i="1" dirty="0">
                <a:solidFill>
                  <a:schemeClr val="accent6">
                    <a:lumMod val="50000"/>
                  </a:schemeClr>
                </a:solidFill>
              </a:rPr>
              <a:t>He was very scary and had 8 hairy legs.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endParaRPr lang="en-GB" sz="2800" i="1" dirty="0">
              <a:solidFill>
                <a:schemeClr val="accent6">
                  <a:lumMod val="50000"/>
                </a:schemeClr>
              </a:solidFill>
            </a:endParaRPr>
          </a:p>
          <a:p>
            <a:pPr marL="457200" lvl="2" indent="-457200">
              <a:lnSpc>
                <a:spcPct val="100000"/>
              </a:lnSpc>
            </a:pPr>
            <a:endParaRPr lang="en-GB" sz="2800" b="1" dirty="0">
              <a:solidFill>
                <a:srgbClr val="002060"/>
              </a:solidFill>
            </a:endParaRP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17</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008" y="1914144"/>
            <a:ext cx="1713992" cy="1285494"/>
          </a:xfrm>
          <a:prstGeom prst="rect">
            <a:avLst/>
          </a:prstGeom>
        </p:spPr>
      </p:pic>
    </p:spTree>
    <p:extLst>
      <p:ext uri="{BB962C8B-B14F-4D97-AF65-F5344CB8AC3E}">
        <p14:creationId xmlns:p14="http://schemas.microsoft.com/office/powerpoint/2010/main" val="3423554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775482" cy="900000"/>
          </a:xfrm>
        </p:spPr>
        <p:txBody>
          <a:bodyPr>
            <a:normAutofit fontScale="90000"/>
          </a:bodyPr>
          <a:lstStyle/>
          <a:p>
            <a:r>
              <a:rPr lang="en-GB" sz="3100" dirty="0">
                <a:solidFill>
                  <a:srgbClr val="002060"/>
                </a:solidFill>
              </a:rPr>
              <a:t>Question: What shows that the girl was frightened of the spider?</a:t>
            </a:r>
            <a:r>
              <a:rPr lang="en-GB" dirty="0">
                <a:solidFill>
                  <a:srgbClr val="002060"/>
                </a:solidFill>
              </a:rPr>
              <a:t/>
            </a:r>
            <a:br>
              <a:rPr lang="en-GB" dirty="0">
                <a:solidFill>
                  <a:srgbClr val="002060"/>
                </a:solidFill>
              </a:rPr>
            </a:br>
            <a:endParaRPr lang="en-GB" dirty="0"/>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0375" y="1718355"/>
            <a:ext cx="8138976" cy="4677067"/>
          </a:xfrm>
        </p:spPr>
        <p:txBody>
          <a:bodyPr>
            <a:normAutofit fontScale="77500" lnSpcReduction="20000"/>
          </a:bodyPr>
          <a:lstStyle/>
          <a:p>
            <a:pPr marL="0" lvl="2" indent="0">
              <a:lnSpc>
                <a:spcPct val="120000"/>
              </a:lnSpc>
              <a:buNone/>
            </a:pPr>
            <a:r>
              <a:rPr lang="en-GB" sz="3400" dirty="0"/>
              <a:t>By taking the unnecessary reference to the spider out of the question, we have narrowed down the range of acceptable answers and made this easier to mark. </a:t>
            </a:r>
            <a:endParaRPr lang="en-GB" sz="3400" dirty="0">
              <a:solidFill>
                <a:srgbClr val="002060"/>
              </a:solidFill>
            </a:endParaRPr>
          </a:p>
          <a:p>
            <a:pPr marL="457200" lvl="2" indent="-396000">
              <a:lnSpc>
                <a:spcPct val="110000"/>
              </a:lnSpc>
              <a:spcAft>
                <a:spcPts val="0"/>
              </a:spcAft>
            </a:pPr>
            <a:r>
              <a:rPr lang="en-GB" sz="2800" i="1" dirty="0">
                <a:solidFill>
                  <a:schemeClr val="accent4">
                    <a:lumMod val="50000"/>
                  </a:schemeClr>
                </a:solidFill>
              </a:rPr>
              <a:t>She ran away.</a:t>
            </a:r>
            <a:r>
              <a:rPr lang="en-GB" sz="9600" b="1" dirty="0">
                <a:solidFill>
                  <a:srgbClr val="ABBB24"/>
                </a:solidFill>
                <a:sym typeface="Wingdings 2" pitchFamily="18" charset="2"/>
              </a:rPr>
              <a:t> </a:t>
            </a:r>
            <a:r>
              <a:rPr lang="en-GB" sz="2800" b="1" dirty="0">
                <a:solidFill>
                  <a:srgbClr val="ABBB24"/>
                </a:solidFill>
                <a:sym typeface="Wingdings 2" pitchFamily="18" charset="2"/>
              </a:rPr>
              <a:t></a:t>
            </a:r>
            <a:endParaRPr lang="en-GB" sz="2800" i="1" dirty="0">
              <a:solidFill>
                <a:schemeClr val="accent4">
                  <a:lumMod val="50000"/>
                </a:schemeClr>
              </a:solidFill>
            </a:endParaRPr>
          </a:p>
          <a:p>
            <a:pPr marL="457200" lvl="2" indent="-457200">
              <a:lnSpc>
                <a:spcPct val="100000"/>
              </a:lnSpc>
            </a:pPr>
            <a:r>
              <a:rPr lang="en-GB" sz="2800" i="1" dirty="0">
                <a:solidFill>
                  <a:schemeClr val="accent3">
                    <a:lumMod val="75000"/>
                  </a:schemeClr>
                </a:solidFill>
              </a:rPr>
              <a:t>She ran away screaming and wailing. </a:t>
            </a:r>
            <a:r>
              <a:rPr lang="en-GB" sz="2800" b="1" dirty="0">
                <a:solidFill>
                  <a:srgbClr val="ABBB24"/>
                </a:solidFill>
                <a:sym typeface="Wingdings 2" pitchFamily="18" charset="2"/>
              </a:rPr>
              <a:t></a:t>
            </a:r>
          </a:p>
          <a:p>
            <a:pPr marL="457200" lvl="2" indent="-457200">
              <a:lnSpc>
                <a:spcPct val="100000"/>
              </a:lnSpc>
            </a:pPr>
            <a:r>
              <a:rPr lang="en-GB" sz="2800" i="1" dirty="0">
                <a:solidFill>
                  <a:schemeClr val="accent3">
                    <a:lumMod val="50000"/>
                  </a:schemeClr>
                </a:solidFill>
              </a:rPr>
              <a:t>He frightened her away. </a:t>
            </a:r>
            <a:r>
              <a:rPr lang="en-GB" sz="2800" b="1" dirty="0">
                <a:solidFill>
                  <a:srgbClr val="ABBB24"/>
                </a:solidFill>
                <a:sym typeface="Wingdings 2" pitchFamily="18" charset="2"/>
              </a:rPr>
              <a:t></a:t>
            </a:r>
            <a:endParaRPr lang="en-GB" sz="2800" i="1" dirty="0">
              <a:solidFill>
                <a:schemeClr val="accent3">
                  <a:lumMod val="75000"/>
                </a:schemeClr>
              </a:solidFill>
            </a:endParaRPr>
          </a:p>
          <a:p>
            <a:pPr marL="457200" lvl="2" indent="-457200">
              <a:lnSpc>
                <a:spcPct val="100000"/>
              </a:lnSpc>
            </a:pPr>
            <a:r>
              <a:rPr lang="en-GB" sz="2800" i="1" dirty="0">
                <a:solidFill>
                  <a:schemeClr val="accent4">
                    <a:lumMod val="75000"/>
                  </a:schemeClr>
                </a:solidFill>
              </a:rPr>
              <a:t>By observing her.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r>
              <a:rPr lang="en-GB" sz="2800" i="1" dirty="0">
                <a:solidFill>
                  <a:schemeClr val="accent1">
                    <a:lumMod val="75000"/>
                  </a:schemeClr>
                </a:solidFill>
              </a:rPr>
              <a:t>By watching her reaction.</a:t>
            </a:r>
            <a:r>
              <a:rPr lang="en-GB" sz="2800" b="1" dirty="0">
                <a:solidFill>
                  <a:srgbClr val="ABBB24"/>
                </a:solidFill>
                <a:sym typeface="Wingdings 2" pitchFamily="18" charset="2"/>
              </a:rPr>
              <a:t>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r>
              <a:rPr lang="en-GB" sz="2800" i="1" dirty="0">
                <a:solidFill>
                  <a:schemeClr val="accent6">
                    <a:lumMod val="50000"/>
                  </a:schemeClr>
                </a:solidFill>
              </a:rPr>
              <a:t>He was very scary and had 8 hairy legs. </a:t>
            </a:r>
            <a:r>
              <a:rPr lang="en-GB" sz="2800" b="1" dirty="0">
                <a:solidFill>
                  <a:srgbClr val="FF0000"/>
                </a:solidFill>
                <a:sym typeface="Wingdings 2" pitchFamily="18" charset="2"/>
              </a:rPr>
              <a:t></a:t>
            </a:r>
            <a:endParaRPr lang="en-GB" sz="2800" b="1" dirty="0">
              <a:solidFill>
                <a:srgbClr val="FF0000"/>
              </a:solidFill>
            </a:endParaRPr>
          </a:p>
          <a:p>
            <a:pPr marL="457200" lvl="2" indent="-457200">
              <a:lnSpc>
                <a:spcPct val="100000"/>
              </a:lnSpc>
            </a:pPr>
            <a:endParaRPr lang="en-GB" sz="2800" i="1" dirty="0">
              <a:solidFill>
                <a:schemeClr val="accent6">
                  <a:lumMod val="50000"/>
                </a:schemeClr>
              </a:solidFill>
            </a:endParaRPr>
          </a:p>
          <a:p>
            <a:pPr marL="457200" lvl="2" indent="-457200">
              <a:lnSpc>
                <a:spcPct val="100000"/>
              </a:lnSpc>
            </a:pPr>
            <a:endParaRPr lang="en-GB" sz="2800" b="1" dirty="0">
              <a:solidFill>
                <a:srgbClr val="002060"/>
              </a:solidFill>
            </a:endParaRP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18</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383" y="2771394"/>
            <a:ext cx="1713992" cy="1285494"/>
          </a:xfrm>
          <a:prstGeom prst="rect">
            <a:avLst/>
          </a:prstGeom>
        </p:spPr>
      </p:pic>
    </p:spTree>
    <p:extLst>
      <p:ext uri="{BB962C8B-B14F-4D97-AF65-F5344CB8AC3E}">
        <p14:creationId xmlns:p14="http://schemas.microsoft.com/office/powerpoint/2010/main" val="1717986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Part 2</a:t>
            </a:r>
          </a:p>
        </p:txBody>
      </p:sp>
      <p:sp>
        <p:nvSpPr>
          <p:cNvPr id="3" name="Content Placeholder 2"/>
          <p:cNvSpPr>
            <a:spLocks noGrp="1"/>
          </p:cNvSpPr>
          <p:nvPr>
            <p:ph idx="4294967295"/>
          </p:nvPr>
        </p:nvSpPr>
        <p:spPr>
          <a:xfrm>
            <a:off x="468000" y="2430000"/>
            <a:ext cx="8138976" cy="4428000"/>
          </a:xfrm>
        </p:spPr>
        <p:txBody>
          <a:bodyPr>
            <a:normAutofit/>
          </a:bodyPr>
          <a:lstStyle/>
          <a:p>
            <a:r>
              <a:rPr lang="en-GB" sz="4000" dirty="0"/>
              <a:t>Introduction to question types </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19</a:t>
            </a:fld>
            <a:endParaRPr lang="en-GB" dirty="0"/>
          </a:p>
        </p:txBody>
      </p:sp>
    </p:spTree>
    <p:extLst>
      <p:ext uri="{BB962C8B-B14F-4D97-AF65-F5344CB8AC3E}">
        <p14:creationId xmlns:p14="http://schemas.microsoft.com/office/powerpoint/2010/main" val="4198334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Part 1</a:t>
            </a:r>
          </a:p>
        </p:txBody>
      </p:sp>
      <p:sp>
        <p:nvSpPr>
          <p:cNvPr id="3" name="Content Placeholder 2"/>
          <p:cNvSpPr>
            <a:spLocks noGrp="1"/>
          </p:cNvSpPr>
          <p:nvPr>
            <p:ph idx="4294967295"/>
          </p:nvPr>
        </p:nvSpPr>
        <p:spPr>
          <a:xfrm>
            <a:off x="2241436" y="3588082"/>
            <a:ext cx="8138976" cy="4428000"/>
          </a:xfrm>
        </p:spPr>
        <p:txBody>
          <a:bodyPr>
            <a:normAutofit/>
          </a:bodyPr>
          <a:lstStyle/>
          <a:p>
            <a:r>
              <a:rPr lang="en-GB" sz="4000" dirty="0" smtClean="0"/>
              <a:t>This is hard.</a:t>
            </a:r>
            <a:endParaRPr lang="en-GB" sz="40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a:t>
            </a:fld>
            <a:endParaRPr lang="en-GB" dirty="0"/>
          </a:p>
        </p:txBody>
      </p:sp>
    </p:spTree>
    <p:extLst>
      <p:ext uri="{BB962C8B-B14F-4D97-AF65-F5344CB8AC3E}">
        <p14:creationId xmlns:p14="http://schemas.microsoft.com/office/powerpoint/2010/main" val="1542382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000" y="468000"/>
            <a:ext cx="6666917" cy="900000"/>
          </a:xfrm>
        </p:spPr>
        <p:txBody>
          <a:bodyPr/>
          <a:lstStyle/>
          <a:p>
            <a:pPr eaLnBrk="1" hangingPunct="1"/>
            <a:r>
              <a:rPr lang="en-GB" dirty="0"/>
              <a:t>Question types</a:t>
            </a:r>
          </a:p>
        </p:txBody>
      </p:sp>
      <p:sp>
        <p:nvSpPr>
          <p:cNvPr id="5123" name="Content Placeholder 2"/>
          <p:cNvSpPr>
            <a:spLocks noGrp="1"/>
          </p:cNvSpPr>
          <p:nvPr>
            <p:ph idx="4294967295"/>
          </p:nvPr>
        </p:nvSpPr>
        <p:spPr>
          <a:xfrm>
            <a:off x="468000" y="1645920"/>
            <a:ext cx="8138976" cy="4438080"/>
          </a:xfrm>
        </p:spPr>
        <p:txBody>
          <a:bodyPr/>
          <a:lstStyle/>
          <a:p>
            <a:pPr eaLnBrk="1" hangingPunct="1"/>
            <a:r>
              <a:rPr lang="en-GB" dirty="0"/>
              <a:t>There are different ways a question can be written, depending on the type of answer the student is expected to give:</a:t>
            </a:r>
          </a:p>
          <a:p>
            <a:pPr eaLnBrk="1" hangingPunct="1"/>
            <a:endParaRPr lang="en-GB" dirty="0"/>
          </a:p>
          <a:p>
            <a:pPr lvl="4">
              <a:buFontTx/>
              <a:buChar char="•"/>
            </a:pPr>
            <a:r>
              <a:rPr lang="en-GB" dirty="0"/>
              <a:t> Open – </a:t>
            </a:r>
            <a:r>
              <a:rPr lang="en-GB" b="0" dirty="0"/>
              <a:t>answers are generated by the students</a:t>
            </a:r>
          </a:p>
          <a:p>
            <a:pPr lvl="4">
              <a:buFontTx/>
              <a:buChar char="•"/>
            </a:pPr>
            <a:r>
              <a:rPr lang="en-GB" dirty="0"/>
              <a:t> </a:t>
            </a:r>
            <a:r>
              <a:rPr lang="en-GB" b="1" dirty="0"/>
              <a:t>Closed – students choose the answer from a supplied range </a:t>
            </a:r>
          </a:p>
          <a:p>
            <a:pPr eaLnBrk="1" hangingPunct="1">
              <a:buFontTx/>
              <a:buChar char="•"/>
            </a:pPr>
            <a:endParaRPr lang="en-GB" b="0" dirty="0"/>
          </a:p>
          <a:p>
            <a:pPr eaLnBrk="1" hangingPunct="1">
              <a:buFontTx/>
              <a:buChar char="•"/>
            </a:pPr>
            <a:endParaRPr lang="en-GB" b="0" dirty="0"/>
          </a:p>
          <a:p>
            <a:pPr eaLnBrk="1" hangingPunct="1"/>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739"/>
          <a:stretch/>
        </p:blipFill>
        <p:spPr>
          <a:xfrm>
            <a:off x="2407788" y="3755136"/>
            <a:ext cx="4619836" cy="2511552"/>
          </a:xfrm>
          <a:prstGeom prst="rect">
            <a:avLst/>
          </a:prstGeom>
        </p:spPr>
      </p:pic>
      <p:sp>
        <p:nvSpPr>
          <p:cNvPr id="4" name="Right Arrow 3"/>
          <p:cNvSpPr/>
          <p:nvPr/>
        </p:nvSpPr>
        <p:spPr>
          <a:xfrm>
            <a:off x="193680" y="3255264"/>
            <a:ext cx="548640" cy="31394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365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Advantages of using closed questions</a:t>
            </a:r>
          </a:p>
        </p:txBody>
      </p:sp>
      <p:sp>
        <p:nvSpPr>
          <p:cNvPr id="3" name="Content Placeholder 2"/>
          <p:cNvSpPr>
            <a:spLocks noGrp="1"/>
          </p:cNvSpPr>
          <p:nvPr>
            <p:ph idx="4294967295"/>
          </p:nvPr>
        </p:nvSpPr>
        <p:spPr>
          <a:xfrm>
            <a:off x="468000" y="1656000"/>
            <a:ext cx="8138976" cy="4428000"/>
          </a:xfrm>
        </p:spPr>
        <p:txBody>
          <a:bodyPr>
            <a:normAutofit/>
          </a:bodyPr>
          <a:lstStyle/>
          <a:p>
            <a:pPr marL="342900" indent="-342900">
              <a:buFont typeface="Arial" panose="020B0604020202020204" pitchFamily="34" charset="0"/>
              <a:buChar char="•"/>
            </a:pPr>
            <a:r>
              <a:rPr lang="en-GB" b="0" dirty="0"/>
              <a:t>All students can attempt the question.</a:t>
            </a:r>
          </a:p>
          <a:p>
            <a:pPr marL="342900" indent="-342900">
              <a:buFont typeface="Arial" panose="020B0604020202020204" pitchFamily="34" charset="0"/>
              <a:buChar char="•"/>
            </a:pPr>
            <a:r>
              <a:rPr lang="en-GB" b="0" dirty="0"/>
              <a:t>Insecure students can gain confidence.</a:t>
            </a:r>
          </a:p>
          <a:p>
            <a:pPr marL="342900" indent="-342900">
              <a:buFont typeface="Arial" panose="020B0604020202020204" pitchFamily="34" charset="0"/>
              <a:buChar char="•"/>
            </a:pPr>
            <a:r>
              <a:rPr lang="en-GB" b="0" dirty="0"/>
              <a:t>Opportunity to address misconceptions.</a:t>
            </a:r>
          </a:p>
          <a:p>
            <a:pPr marL="342900" indent="-342900">
              <a:buFont typeface="Arial" panose="020B0604020202020204" pitchFamily="34" charset="0"/>
              <a:buChar char="•"/>
            </a:pPr>
            <a:r>
              <a:rPr lang="en-GB" b="0" dirty="0"/>
              <a:t>Opportunity to stretch students e.g. by asking them to reason in an unfamiliar context.</a:t>
            </a:r>
          </a:p>
          <a:p>
            <a:pPr marL="342900" indent="-342900">
              <a:buFont typeface="Arial" panose="020B0604020202020204" pitchFamily="34" charset="0"/>
              <a:buChar char="•"/>
            </a:pPr>
            <a:r>
              <a:rPr lang="en-GB" b="0" dirty="0"/>
              <a:t>Increases marking reliability.</a:t>
            </a:r>
          </a:p>
          <a:p>
            <a:pPr marL="342900" indent="-342900">
              <a:buFont typeface="Arial" panose="020B0604020202020204" pitchFamily="34" charset="0"/>
              <a:buChar char="•"/>
            </a:pPr>
            <a:r>
              <a:rPr lang="en-GB" b="0" dirty="0"/>
              <a:t>Quality of answers does not depend on students’ writing skills.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00" t="8333" r="58667" b="19400"/>
          <a:stretch/>
        </p:blipFill>
        <p:spPr>
          <a:xfrm>
            <a:off x="3826438" y="4730496"/>
            <a:ext cx="1595397" cy="1450848"/>
          </a:xfrm>
          <a:prstGeom prst="rect">
            <a:avLst/>
          </a:prstGeom>
        </p:spPr>
      </p:pic>
    </p:spTree>
    <p:extLst>
      <p:ext uri="{BB962C8B-B14F-4D97-AF65-F5344CB8AC3E}">
        <p14:creationId xmlns:p14="http://schemas.microsoft.com/office/powerpoint/2010/main" val="132822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dirty="0"/>
              <a:t>Disadvantages of using closed response questions</a:t>
            </a:r>
          </a:p>
        </p:txBody>
      </p:sp>
      <p:sp>
        <p:nvSpPr>
          <p:cNvPr id="3" name="Content Placeholder 2"/>
          <p:cNvSpPr>
            <a:spLocks noGrp="1"/>
          </p:cNvSpPr>
          <p:nvPr>
            <p:ph idx="4294967295"/>
          </p:nvPr>
        </p:nvSpPr>
        <p:spPr>
          <a:xfrm>
            <a:off x="468000" y="1656000"/>
            <a:ext cx="8138976" cy="4428000"/>
          </a:xfrm>
        </p:spPr>
        <p:txBody>
          <a:bodyPr>
            <a:normAutofit/>
          </a:bodyPr>
          <a:lstStyle/>
          <a:p>
            <a:pPr marL="342900" indent="-342900">
              <a:buFont typeface="Arial" panose="020B0604020202020204" pitchFamily="34" charset="0"/>
              <a:buChar char="•"/>
            </a:pPr>
            <a:r>
              <a:rPr lang="en-GB" b="0" dirty="0"/>
              <a:t>Forces students to choose between pre-defined answers that they may not have given otherwise</a:t>
            </a:r>
          </a:p>
          <a:p>
            <a:pPr marL="342900" indent="-342900">
              <a:buFont typeface="Arial" panose="020B0604020202020204" pitchFamily="34" charset="0"/>
              <a:buChar char="•"/>
            </a:pPr>
            <a:r>
              <a:rPr lang="en-GB" b="0" dirty="0"/>
              <a:t>Can put ideas into students’ minds</a:t>
            </a:r>
          </a:p>
          <a:p>
            <a:pPr marL="342900" indent="-342900">
              <a:buFont typeface="Arial" panose="020B0604020202020204" pitchFamily="34" charset="0"/>
              <a:buChar char="•"/>
            </a:pPr>
            <a:r>
              <a:rPr lang="en-GB" b="0" dirty="0"/>
              <a:t>Difficult for students to express opinions and feelings</a:t>
            </a:r>
          </a:p>
          <a:p>
            <a:pPr marL="342900" indent="-342900">
              <a:buFont typeface="Arial" panose="020B0604020202020204" pitchFamily="34" charset="0"/>
              <a:buChar char="•"/>
            </a:pPr>
            <a:r>
              <a:rPr lang="en-GB" b="0" dirty="0"/>
              <a:t>Hard to tell whether students have misunderstood the question</a:t>
            </a:r>
          </a:p>
          <a:p>
            <a:pPr marL="342900" indent="-342900">
              <a:buFont typeface="Arial" panose="020B0604020202020204" pitchFamily="34" charset="0"/>
              <a:buChar char="•"/>
            </a:pPr>
            <a:r>
              <a:rPr lang="en-GB" b="0" dirty="0"/>
              <a:t>Does not give deep insight into their knowledge</a:t>
            </a:r>
          </a:p>
          <a:p>
            <a:pPr marL="342900" indent="-342900">
              <a:buFont typeface="Arial" panose="020B0604020202020204" pitchFamily="34" charset="0"/>
              <a:buChar char="•"/>
            </a:pPr>
            <a:r>
              <a:rPr lang="en-GB" b="0" dirty="0"/>
              <a:t>Not well suited to assessing higher competences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00" t="8333" r="58667" b="19400"/>
          <a:stretch/>
        </p:blipFill>
        <p:spPr>
          <a:xfrm>
            <a:off x="3826438" y="4730496"/>
            <a:ext cx="1595397" cy="1450848"/>
          </a:xfrm>
          <a:prstGeom prst="rect">
            <a:avLst/>
          </a:prstGeom>
        </p:spPr>
      </p:pic>
    </p:spTree>
    <p:extLst>
      <p:ext uri="{BB962C8B-B14F-4D97-AF65-F5344CB8AC3E}">
        <p14:creationId xmlns:p14="http://schemas.microsoft.com/office/powerpoint/2010/main" val="1684673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Multiple-choice</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324100" y="1655763"/>
            <a:ext cx="4427537" cy="4427537"/>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23</a:t>
            </a:fld>
            <a:endParaRPr lang="en-GB" dirty="0"/>
          </a:p>
        </p:txBody>
      </p:sp>
    </p:spTree>
    <p:extLst>
      <p:ext uri="{BB962C8B-B14F-4D97-AF65-F5344CB8AC3E}">
        <p14:creationId xmlns:p14="http://schemas.microsoft.com/office/powerpoint/2010/main" val="3477345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29431" y="844551"/>
            <a:ext cx="8229600" cy="855662"/>
          </a:xfrm>
        </p:spPr>
        <p:txBody>
          <a:bodyPr rtlCol="0">
            <a:normAutofit fontScale="90000"/>
          </a:bodyPr>
          <a:lstStyle/>
          <a:p>
            <a:pPr eaLnBrk="1" fontAlgn="auto" hangingPunct="1">
              <a:spcAft>
                <a:spcPts val="0"/>
              </a:spcAft>
              <a:defRPr/>
            </a:pPr>
            <a:r>
              <a:rPr lang="en-GB" dirty="0"/>
              <a:t>Example 1: standard multiple-choice </a:t>
            </a:r>
            <a:r>
              <a:rPr lang="en-GB" sz="3200" dirty="0"/>
              <a:t/>
            </a:r>
            <a:br>
              <a:rPr lang="en-GB" sz="3200" dirty="0"/>
            </a:br>
            <a:endParaRPr lang="en-GB" sz="1400" dirty="0">
              <a:solidFill>
                <a:srgbClr val="C00000"/>
              </a:solidFill>
            </a:endParaRPr>
          </a:p>
        </p:txBody>
      </p:sp>
      <p:sp>
        <p:nvSpPr>
          <p:cNvPr id="6147" name="Content Placeholder 2"/>
          <p:cNvSpPr>
            <a:spLocks noGrp="1"/>
          </p:cNvSpPr>
          <p:nvPr>
            <p:ph idx="4294967295"/>
          </p:nvPr>
        </p:nvSpPr>
        <p:spPr>
          <a:xfrm>
            <a:off x="688869" y="2454132"/>
            <a:ext cx="7920037" cy="3898900"/>
          </a:xfrm>
        </p:spPr>
        <p:txBody>
          <a:bodyPr/>
          <a:lstStyle/>
          <a:p>
            <a:r>
              <a:rPr lang="en-GB" sz="2400" b="0" dirty="0"/>
              <a:t>How high is the </a:t>
            </a:r>
            <a:r>
              <a:rPr lang="it-IT" sz="2400" b="0" dirty="0"/>
              <a:t>Karisimbi Volcano? </a:t>
            </a:r>
          </a:p>
          <a:p>
            <a:endParaRPr lang="it-IT" sz="2400" b="0" dirty="0"/>
          </a:p>
          <a:p>
            <a:r>
              <a:rPr lang="it-IT" sz="2400" b="0" dirty="0"/>
              <a:t>				</a:t>
            </a:r>
            <a:r>
              <a:rPr lang="en-GB" sz="2400" b="0" dirty="0"/>
              <a:t>Tick one.</a:t>
            </a:r>
          </a:p>
          <a:p>
            <a:pPr eaLnBrk="1" hangingPunct="1"/>
            <a:r>
              <a:rPr lang="en-GB" sz="2400" b="0" dirty="0"/>
              <a:t>under 2000 metres</a:t>
            </a:r>
          </a:p>
          <a:p>
            <a:pPr eaLnBrk="1" hangingPunct="1"/>
            <a:r>
              <a:rPr lang="en-GB" sz="2400" b="0" dirty="0"/>
              <a:t>between 2000-3000 metres</a:t>
            </a:r>
          </a:p>
          <a:p>
            <a:r>
              <a:rPr lang="en-GB" sz="2400" b="0" dirty="0"/>
              <a:t>between 3000-4000 metres </a:t>
            </a:r>
          </a:p>
          <a:p>
            <a:pPr eaLnBrk="1" hangingPunct="1"/>
            <a:r>
              <a:rPr lang="en-GB" sz="2400" b="0" dirty="0"/>
              <a:t>more than 4000 metres</a:t>
            </a:r>
          </a:p>
        </p:txBody>
      </p:sp>
      <p:sp>
        <p:nvSpPr>
          <p:cNvPr id="6148" name="Rectangle 3"/>
          <p:cNvSpPr>
            <a:spLocks noChangeArrowheads="1"/>
          </p:cNvSpPr>
          <p:nvPr/>
        </p:nvSpPr>
        <p:spPr bwMode="auto">
          <a:xfrm>
            <a:off x="4778364" y="3755110"/>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49" name="Rectangle 4"/>
          <p:cNvSpPr>
            <a:spLocks noChangeArrowheads="1"/>
          </p:cNvSpPr>
          <p:nvPr/>
        </p:nvSpPr>
        <p:spPr bwMode="auto">
          <a:xfrm>
            <a:off x="4778364" y="4231486"/>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0" name="Rectangle 5"/>
          <p:cNvSpPr>
            <a:spLocks noChangeArrowheads="1"/>
          </p:cNvSpPr>
          <p:nvPr/>
        </p:nvSpPr>
        <p:spPr bwMode="auto">
          <a:xfrm>
            <a:off x="4778364" y="4742016"/>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1" name="Rectangle 6"/>
          <p:cNvSpPr>
            <a:spLocks noChangeArrowheads="1"/>
          </p:cNvSpPr>
          <p:nvPr/>
        </p:nvSpPr>
        <p:spPr bwMode="auto">
          <a:xfrm>
            <a:off x="4778364" y="5205409"/>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41330198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000" y="781821"/>
            <a:ext cx="6666917" cy="900000"/>
          </a:xfrm>
        </p:spPr>
        <p:txBody>
          <a:bodyPr rtlCol="0">
            <a:normAutofit/>
          </a:bodyPr>
          <a:lstStyle/>
          <a:p>
            <a:pPr eaLnBrk="1" fontAlgn="auto" hangingPunct="1">
              <a:spcAft>
                <a:spcPts val="0"/>
              </a:spcAft>
              <a:defRPr/>
            </a:pPr>
            <a:r>
              <a:rPr lang="en-GB" sz="3200" dirty="0"/>
              <a:t>Example 2: multiple responses</a:t>
            </a:r>
          </a:p>
        </p:txBody>
      </p:sp>
      <p:sp>
        <p:nvSpPr>
          <p:cNvPr id="7171" name="Content Placeholder 2"/>
          <p:cNvSpPr>
            <a:spLocks noGrp="1"/>
          </p:cNvSpPr>
          <p:nvPr>
            <p:ph idx="4294967295"/>
          </p:nvPr>
        </p:nvSpPr>
        <p:spPr>
          <a:xfrm>
            <a:off x="670560" y="1658112"/>
            <a:ext cx="7787640" cy="4620768"/>
          </a:xfrm>
        </p:spPr>
        <p:txBody>
          <a:bodyPr rtlCol="0">
            <a:normAutofit fontScale="85000" lnSpcReduction="20000"/>
          </a:bodyPr>
          <a:lstStyle/>
          <a:p>
            <a:pPr eaLnBrk="1" fontAlgn="auto" hangingPunct="1">
              <a:lnSpc>
                <a:spcPct val="120000"/>
              </a:lnSpc>
              <a:spcAft>
                <a:spcPts val="0"/>
              </a:spcAft>
              <a:buFont typeface="Arial" pitchFamily="34" charset="0"/>
              <a:buNone/>
              <a:defRPr/>
            </a:pPr>
            <a:r>
              <a:rPr lang="en-GB" sz="2600" b="0" dirty="0"/>
              <a:t>In which </a:t>
            </a:r>
            <a:r>
              <a:rPr lang="en-GB" sz="2600" dirty="0"/>
              <a:t>two</a:t>
            </a:r>
            <a:r>
              <a:rPr lang="en-GB" sz="2600" b="0" dirty="0"/>
              <a:t> of the following countries do gorillas live?</a:t>
            </a:r>
          </a:p>
          <a:p>
            <a:pPr eaLnBrk="1" fontAlgn="auto" hangingPunct="1">
              <a:lnSpc>
                <a:spcPct val="120000"/>
              </a:lnSpc>
              <a:spcAft>
                <a:spcPts val="0"/>
              </a:spcAft>
              <a:buFont typeface="Arial" pitchFamily="34" charset="0"/>
              <a:buNone/>
              <a:defRPr/>
            </a:pPr>
            <a:endParaRPr lang="en-GB" sz="2600" b="0" dirty="0"/>
          </a:p>
          <a:p>
            <a:pPr eaLnBrk="1" fontAlgn="auto" hangingPunct="1">
              <a:spcAft>
                <a:spcPts val="0"/>
              </a:spcAft>
              <a:buFont typeface="Arial" pitchFamily="34" charset="0"/>
              <a:buNone/>
              <a:defRPr/>
            </a:pPr>
            <a:endParaRPr lang="en-GB" sz="2400" b="0" dirty="0"/>
          </a:p>
          <a:p>
            <a:pPr eaLnBrk="1" fontAlgn="auto" hangingPunct="1">
              <a:spcAft>
                <a:spcPts val="0"/>
              </a:spcAft>
              <a:buFont typeface="Arial" pitchFamily="34" charset="0"/>
              <a:buNone/>
              <a:defRPr/>
            </a:pPr>
            <a:r>
              <a:rPr lang="en-US" sz="2400" b="0" dirty="0"/>
              <a:t> </a:t>
            </a:r>
            <a:r>
              <a:rPr lang="en-US" sz="2600" b="0" dirty="0"/>
              <a:t>                                     Tick </a:t>
            </a:r>
            <a:r>
              <a:rPr lang="en-US" sz="2600" dirty="0"/>
              <a:t>two.</a:t>
            </a:r>
            <a:endParaRPr lang="en-GB" sz="2600" dirty="0"/>
          </a:p>
          <a:p>
            <a:pPr eaLnBrk="1" fontAlgn="auto" hangingPunct="1">
              <a:lnSpc>
                <a:spcPct val="110000"/>
              </a:lnSpc>
              <a:spcAft>
                <a:spcPts val="0"/>
              </a:spcAft>
              <a:defRPr/>
            </a:pPr>
            <a:r>
              <a:rPr lang="en-US" sz="2400" b="0" dirty="0">
                <a:sym typeface="Webdings" pitchFamily="18" charset="2"/>
              </a:rPr>
              <a:t>	</a:t>
            </a:r>
          </a:p>
          <a:p>
            <a:pPr eaLnBrk="1" fontAlgn="auto" hangingPunct="1">
              <a:lnSpc>
                <a:spcPct val="120000"/>
              </a:lnSpc>
              <a:spcAft>
                <a:spcPts val="0"/>
              </a:spcAft>
              <a:defRPr/>
            </a:pPr>
            <a:r>
              <a:rPr lang="en-US" sz="2400" b="0" dirty="0">
                <a:sym typeface="Webdings" pitchFamily="18" charset="2"/>
              </a:rPr>
              <a:t>	</a:t>
            </a:r>
            <a:r>
              <a:rPr lang="en-US" sz="2800" b="0" dirty="0">
                <a:sym typeface="Webdings" pitchFamily="18" charset="2"/>
              </a:rPr>
              <a:t>The</a:t>
            </a:r>
            <a:r>
              <a:rPr lang="en-US" sz="2400" b="0" dirty="0">
                <a:sym typeface="Webdings" pitchFamily="18" charset="2"/>
              </a:rPr>
              <a:t> </a:t>
            </a:r>
            <a:r>
              <a:rPr lang="en-US" sz="2800" b="0" dirty="0"/>
              <a:t>Gambia</a:t>
            </a:r>
            <a:endParaRPr lang="en-GB" sz="2800" b="0" dirty="0"/>
          </a:p>
          <a:p>
            <a:pPr eaLnBrk="1" fontAlgn="auto" hangingPunct="1">
              <a:lnSpc>
                <a:spcPct val="120000"/>
              </a:lnSpc>
              <a:spcAft>
                <a:spcPts val="0"/>
              </a:spcAft>
              <a:defRPr/>
            </a:pPr>
            <a:r>
              <a:rPr lang="en-US" sz="2800" b="0" dirty="0"/>
              <a:t>	Sierra Leone</a:t>
            </a:r>
            <a:endParaRPr lang="en-GB" sz="2800" b="0" dirty="0"/>
          </a:p>
          <a:p>
            <a:pPr eaLnBrk="1" fontAlgn="auto" hangingPunct="1">
              <a:lnSpc>
                <a:spcPct val="120000"/>
              </a:lnSpc>
              <a:spcAft>
                <a:spcPts val="0"/>
              </a:spcAft>
              <a:defRPr/>
            </a:pPr>
            <a:r>
              <a:rPr lang="en-US" sz="2800" b="0" dirty="0"/>
              <a:t>	Rwanda</a:t>
            </a:r>
            <a:endParaRPr lang="en-GB" sz="2800" b="0" dirty="0"/>
          </a:p>
          <a:p>
            <a:pPr>
              <a:lnSpc>
                <a:spcPct val="120000"/>
              </a:lnSpc>
              <a:spcAft>
                <a:spcPts val="0"/>
              </a:spcAft>
              <a:defRPr/>
            </a:pPr>
            <a:r>
              <a:rPr lang="en-US" sz="2800" b="0" dirty="0"/>
              <a:t>	Swaziland</a:t>
            </a:r>
          </a:p>
          <a:p>
            <a:pPr>
              <a:lnSpc>
                <a:spcPct val="120000"/>
              </a:lnSpc>
              <a:spcAft>
                <a:spcPts val="0"/>
              </a:spcAft>
              <a:defRPr/>
            </a:pPr>
            <a:r>
              <a:rPr lang="en-GB" sz="2800" b="0" dirty="0"/>
              <a:t>	Lesotho</a:t>
            </a:r>
          </a:p>
          <a:p>
            <a:pPr>
              <a:lnSpc>
                <a:spcPct val="120000"/>
              </a:lnSpc>
              <a:spcAft>
                <a:spcPts val="0"/>
              </a:spcAft>
              <a:defRPr/>
            </a:pPr>
            <a:r>
              <a:rPr lang="en-GB" sz="2800" b="0" dirty="0"/>
              <a:t>	Uganda</a:t>
            </a:r>
          </a:p>
          <a:p>
            <a:pPr eaLnBrk="1" fontAlgn="auto" hangingPunct="1">
              <a:lnSpc>
                <a:spcPct val="110000"/>
              </a:lnSpc>
              <a:spcAft>
                <a:spcPts val="0"/>
              </a:spcAft>
              <a:defRPr/>
            </a:pPr>
            <a:endParaRPr lang="en-GB" sz="2800" b="0" dirty="0"/>
          </a:p>
          <a:p>
            <a:pPr eaLnBrk="1" fontAlgn="auto" hangingPunct="1">
              <a:lnSpc>
                <a:spcPct val="110000"/>
              </a:lnSpc>
              <a:spcAft>
                <a:spcPts val="0"/>
              </a:spcAft>
              <a:defRPr/>
            </a:pPr>
            <a:r>
              <a:rPr lang="en-US" sz="2800" b="0" dirty="0"/>
              <a:t>	</a:t>
            </a:r>
            <a:endParaRPr lang="en-GB" dirty="0"/>
          </a:p>
        </p:txBody>
      </p:sp>
      <p:sp>
        <p:nvSpPr>
          <p:cNvPr id="7172" name="Rectangle 3"/>
          <p:cNvSpPr>
            <a:spLocks noChangeArrowheads="1"/>
          </p:cNvSpPr>
          <p:nvPr/>
        </p:nvSpPr>
        <p:spPr bwMode="auto">
          <a:xfrm>
            <a:off x="4204014" y="3171988"/>
            <a:ext cx="360363" cy="360362"/>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3" name="Rectangle 4"/>
          <p:cNvSpPr>
            <a:spLocks noChangeArrowheads="1"/>
          </p:cNvSpPr>
          <p:nvPr/>
        </p:nvSpPr>
        <p:spPr bwMode="auto">
          <a:xfrm>
            <a:off x="4204014" y="3587340"/>
            <a:ext cx="360363" cy="360362"/>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4" name="Rectangle 5"/>
          <p:cNvSpPr>
            <a:spLocks noChangeArrowheads="1"/>
          </p:cNvSpPr>
          <p:nvPr/>
        </p:nvSpPr>
        <p:spPr bwMode="auto">
          <a:xfrm>
            <a:off x="4204014" y="3992022"/>
            <a:ext cx="360363" cy="360362"/>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5" name="Rectangle 6"/>
          <p:cNvSpPr>
            <a:spLocks noChangeArrowheads="1"/>
          </p:cNvSpPr>
          <p:nvPr/>
        </p:nvSpPr>
        <p:spPr bwMode="auto">
          <a:xfrm>
            <a:off x="4204014" y="4395039"/>
            <a:ext cx="360363"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176" name="Rectangle 8"/>
          <p:cNvSpPr>
            <a:spLocks noChangeArrowheads="1"/>
          </p:cNvSpPr>
          <p:nvPr/>
        </p:nvSpPr>
        <p:spPr bwMode="auto">
          <a:xfrm>
            <a:off x="4204014" y="4798057"/>
            <a:ext cx="360363"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2" name="Oval 1"/>
          <p:cNvSpPr/>
          <p:nvPr/>
        </p:nvSpPr>
        <p:spPr>
          <a:xfrm>
            <a:off x="4077325" y="2546489"/>
            <a:ext cx="802172" cy="436715"/>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8"/>
          <p:cNvSpPr>
            <a:spLocks noChangeArrowheads="1"/>
          </p:cNvSpPr>
          <p:nvPr/>
        </p:nvSpPr>
        <p:spPr bwMode="auto">
          <a:xfrm>
            <a:off x="4204013" y="5204967"/>
            <a:ext cx="360363"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1026876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000" y="468000"/>
            <a:ext cx="6666917" cy="900000"/>
          </a:xfrm>
        </p:spPr>
        <p:txBody>
          <a:bodyPr rtlCol="0">
            <a:normAutofit/>
          </a:bodyPr>
          <a:lstStyle/>
          <a:p>
            <a:pPr>
              <a:defRPr/>
            </a:pPr>
            <a:r>
              <a:rPr lang="en-GB" sz="3200" dirty="0"/>
              <a:t>Multiple choice and distractor generation</a:t>
            </a:r>
          </a:p>
        </p:txBody>
      </p:sp>
      <p:sp>
        <p:nvSpPr>
          <p:cNvPr id="7171" name="Content Placeholder 2"/>
          <p:cNvSpPr>
            <a:spLocks noGrp="1"/>
          </p:cNvSpPr>
          <p:nvPr>
            <p:ph idx="4294967295"/>
          </p:nvPr>
        </p:nvSpPr>
        <p:spPr>
          <a:xfrm>
            <a:off x="670560" y="1658112"/>
            <a:ext cx="7787640" cy="4620768"/>
          </a:xfrm>
        </p:spPr>
        <p:txBody>
          <a:bodyPr rtlCol="0">
            <a:normAutofit/>
          </a:bodyPr>
          <a:lstStyle/>
          <a:p>
            <a:pPr>
              <a:lnSpc>
                <a:spcPct val="120000"/>
              </a:lnSpc>
            </a:pPr>
            <a:r>
              <a:rPr lang="en-GB" sz="2400" dirty="0"/>
              <a:t>Typical multiple choice questions usually consist of :</a:t>
            </a:r>
          </a:p>
          <a:p>
            <a:pPr marL="342900" indent="-342900">
              <a:lnSpc>
                <a:spcPct val="100000"/>
              </a:lnSpc>
              <a:spcAft>
                <a:spcPts val="600"/>
              </a:spcAft>
              <a:buFont typeface="Arial" panose="020B0604020202020204" pitchFamily="34" charset="0"/>
              <a:buChar char="•"/>
            </a:pPr>
            <a:r>
              <a:rPr lang="en-GB" sz="2400" dirty="0"/>
              <a:t>question statement (the ‘</a:t>
            </a:r>
            <a:r>
              <a:rPr lang="en-GB" sz="2400" dirty="0">
                <a:solidFill>
                  <a:schemeClr val="accent2"/>
                </a:solidFill>
              </a:rPr>
              <a:t>stem</a:t>
            </a:r>
            <a:r>
              <a:rPr lang="en-GB" sz="2400" dirty="0"/>
              <a:t>’)</a:t>
            </a:r>
          </a:p>
          <a:p>
            <a:pPr marL="342900" indent="-342900">
              <a:lnSpc>
                <a:spcPct val="100000"/>
              </a:lnSpc>
              <a:spcAft>
                <a:spcPts val="600"/>
              </a:spcAft>
              <a:buFont typeface="Arial" panose="020B0604020202020204" pitchFamily="34" charset="0"/>
              <a:buChar char="•"/>
            </a:pPr>
            <a:r>
              <a:rPr lang="en-GB" sz="2400" dirty="0"/>
              <a:t>a correct answer (the ‘</a:t>
            </a:r>
            <a:r>
              <a:rPr lang="en-GB" sz="2400" dirty="0">
                <a:solidFill>
                  <a:schemeClr val="accent4">
                    <a:lumMod val="50000"/>
                  </a:schemeClr>
                </a:solidFill>
              </a:rPr>
              <a:t>key</a:t>
            </a:r>
            <a:r>
              <a:rPr lang="en-GB" sz="2400" dirty="0"/>
              <a:t>’ response) </a:t>
            </a:r>
          </a:p>
          <a:p>
            <a:pPr marL="342900" indent="-342900">
              <a:lnSpc>
                <a:spcPct val="100000"/>
              </a:lnSpc>
              <a:spcAft>
                <a:spcPts val="600"/>
              </a:spcAft>
              <a:buFont typeface="Arial" panose="020B0604020202020204" pitchFamily="34" charset="0"/>
              <a:buChar char="•"/>
            </a:pPr>
            <a:r>
              <a:rPr lang="en-GB" sz="2400" dirty="0"/>
              <a:t>at least three incorrect but plausible answers </a:t>
            </a:r>
            <a:br>
              <a:rPr lang="en-GB" sz="2400" dirty="0"/>
            </a:br>
            <a:r>
              <a:rPr lang="en-GB" sz="2400" dirty="0"/>
              <a:t>(the ‘</a:t>
            </a:r>
            <a:r>
              <a:rPr lang="en-GB" sz="2400" dirty="0">
                <a:solidFill>
                  <a:srgbClr val="0070C0"/>
                </a:solidFill>
              </a:rPr>
              <a:t>distractors</a:t>
            </a:r>
            <a:r>
              <a:rPr lang="en-GB" sz="2400" dirty="0"/>
              <a:t>’).</a:t>
            </a:r>
          </a:p>
          <a:p>
            <a:pPr marL="457200" indent="-457200">
              <a:lnSpc>
                <a:spcPct val="120000"/>
              </a:lnSpc>
              <a:buFont typeface="Arial" panose="020B0604020202020204" pitchFamily="34" charset="0"/>
              <a:buChar char="•"/>
            </a:pPr>
            <a:endParaRPr lang="en-GB" sz="2800" dirty="0"/>
          </a:p>
          <a:p>
            <a:pPr eaLnBrk="1" fontAlgn="auto" hangingPunct="1">
              <a:lnSpc>
                <a:spcPct val="110000"/>
              </a:lnSpc>
              <a:spcAft>
                <a:spcPts val="0"/>
              </a:spcAft>
              <a:defRPr/>
            </a:pPr>
            <a:endParaRPr lang="en-GB" sz="2800" b="0" dirty="0"/>
          </a:p>
          <a:p>
            <a:pPr eaLnBrk="1" fontAlgn="auto" hangingPunct="1">
              <a:lnSpc>
                <a:spcPct val="110000"/>
              </a:lnSpc>
              <a:spcAft>
                <a:spcPts val="0"/>
              </a:spcAft>
              <a:defRPr/>
            </a:pPr>
            <a:r>
              <a:rPr lang="en-US" sz="2800" b="0" dirty="0"/>
              <a:t>	</a:t>
            </a:r>
            <a:endParaRPr lang="en-GB" dirty="0"/>
          </a:p>
        </p:txBody>
      </p:sp>
      <p:pic>
        <p:nvPicPr>
          <p:cNvPr id="13" name="Picture 12"/>
          <p:cNvPicPr/>
          <p:nvPr/>
        </p:nvPicPr>
        <p:blipFill rotWithShape="1">
          <a:blip r:embed="rId3">
            <a:extLst>
              <a:ext uri="{28A0092B-C50C-407E-A947-70E740481C1C}">
                <a14:useLocalDpi xmlns:a14="http://schemas.microsoft.com/office/drawing/2010/main" val="0"/>
              </a:ext>
            </a:extLst>
          </a:blip>
          <a:srcRect l="17516" t="16671" r="17365"/>
          <a:stretch/>
        </p:blipFill>
        <p:spPr bwMode="auto">
          <a:xfrm>
            <a:off x="2929404" y="3968496"/>
            <a:ext cx="5759450" cy="2320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0183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 Two-step multiple-choice</a:t>
            </a:r>
          </a:p>
        </p:txBody>
      </p:sp>
      <p:sp>
        <p:nvSpPr>
          <p:cNvPr id="3" name="Text Placeholder 2"/>
          <p:cNvSpPr>
            <a:spLocks noGrp="1"/>
          </p:cNvSpPr>
          <p:nvPr>
            <p:ph type="body" sz="quarter" idx="10"/>
          </p:nvPr>
        </p:nvSpPr>
        <p:spPr>
          <a:xfrm>
            <a:off x="468000" y="1648409"/>
            <a:ext cx="8424000" cy="4500000"/>
          </a:xfrm>
        </p:spPr>
        <p:txBody>
          <a:bodyPr>
            <a:normAutofit fontScale="92500" lnSpcReduction="20000"/>
          </a:bodyPr>
          <a:lstStyle/>
          <a:p>
            <a:pPr>
              <a:buNone/>
            </a:pPr>
            <a:r>
              <a:rPr lang="en-GB" sz="2400" b="0" dirty="0"/>
              <a:t>Which of the following shapes have four sides?</a:t>
            </a:r>
          </a:p>
          <a:p>
            <a:pPr>
              <a:buNone/>
            </a:pPr>
            <a:r>
              <a:rPr lang="en-GB" sz="2400" b="0" dirty="0"/>
              <a:t>A. rectangle			B. triangle		</a:t>
            </a:r>
          </a:p>
          <a:p>
            <a:pPr>
              <a:buNone/>
            </a:pPr>
            <a:r>
              <a:rPr lang="en-GB" sz="2400" b="0" dirty="0"/>
              <a:t>C. hexagon			D. square</a:t>
            </a:r>
          </a:p>
          <a:p>
            <a:endParaRPr lang="en-GB" dirty="0"/>
          </a:p>
          <a:p>
            <a:r>
              <a:rPr lang="en-GB" dirty="0"/>
              <a:t>	    </a:t>
            </a:r>
            <a:r>
              <a:rPr lang="en-GB" b="0" dirty="0"/>
              <a:t>Tick</a:t>
            </a:r>
            <a:r>
              <a:rPr lang="en-GB" dirty="0"/>
              <a:t> one</a:t>
            </a:r>
            <a:r>
              <a:rPr lang="en-GB" b="0" dirty="0"/>
              <a:t>.</a:t>
            </a:r>
            <a:r>
              <a:rPr lang="en-GB" dirty="0"/>
              <a:t> </a:t>
            </a:r>
          </a:p>
          <a:p>
            <a:pPr>
              <a:lnSpc>
                <a:spcPct val="150000"/>
              </a:lnSpc>
              <a:buNone/>
            </a:pPr>
            <a:r>
              <a:rPr lang="en-GB" sz="2400" dirty="0"/>
              <a:t>A </a:t>
            </a:r>
            <a:r>
              <a:rPr lang="en-GB" sz="2400" b="0" dirty="0"/>
              <a:t>and</a:t>
            </a:r>
            <a:r>
              <a:rPr lang="en-GB" sz="2400" dirty="0"/>
              <a:t> C  </a:t>
            </a:r>
          </a:p>
          <a:p>
            <a:pPr>
              <a:lnSpc>
                <a:spcPct val="150000"/>
              </a:lnSpc>
              <a:buNone/>
            </a:pPr>
            <a:r>
              <a:rPr lang="en-GB" sz="2400" dirty="0"/>
              <a:t>B </a:t>
            </a:r>
            <a:r>
              <a:rPr lang="en-GB" sz="2400" b="0" dirty="0"/>
              <a:t>and</a:t>
            </a:r>
            <a:r>
              <a:rPr lang="en-GB" sz="2400" dirty="0"/>
              <a:t> C</a:t>
            </a:r>
          </a:p>
          <a:p>
            <a:pPr>
              <a:lnSpc>
                <a:spcPct val="150000"/>
              </a:lnSpc>
              <a:buNone/>
            </a:pPr>
            <a:r>
              <a:rPr lang="en-GB" sz="2400" dirty="0"/>
              <a:t>B </a:t>
            </a:r>
            <a:r>
              <a:rPr lang="en-GB" sz="2400" b="0" dirty="0"/>
              <a:t>and</a:t>
            </a:r>
            <a:r>
              <a:rPr lang="en-GB" sz="2400" dirty="0"/>
              <a:t> D</a:t>
            </a:r>
          </a:p>
          <a:p>
            <a:pPr>
              <a:lnSpc>
                <a:spcPct val="150000"/>
              </a:lnSpc>
              <a:buNone/>
            </a:pPr>
            <a:r>
              <a:rPr lang="en-GB" sz="2400" dirty="0"/>
              <a:t>A </a:t>
            </a:r>
            <a:r>
              <a:rPr lang="en-GB" sz="2400" b="0" dirty="0"/>
              <a:t>and</a:t>
            </a:r>
            <a:r>
              <a:rPr lang="en-GB" sz="2400" dirty="0"/>
              <a:t> D</a:t>
            </a:r>
          </a:p>
        </p:txBody>
      </p:sp>
      <p:sp>
        <p:nvSpPr>
          <p:cNvPr id="4" name="Rectangle 3"/>
          <p:cNvSpPr>
            <a:spLocks noChangeArrowheads="1"/>
          </p:cNvSpPr>
          <p:nvPr/>
        </p:nvSpPr>
        <p:spPr bwMode="auto">
          <a:xfrm>
            <a:off x="2000657" y="3898409"/>
            <a:ext cx="433387" cy="514528"/>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5" name="Rectangle 4"/>
          <p:cNvSpPr>
            <a:spLocks noChangeArrowheads="1"/>
          </p:cNvSpPr>
          <p:nvPr/>
        </p:nvSpPr>
        <p:spPr bwMode="auto">
          <a:xfrm>
            <a:off x="2000656" y="4508881"/>
            <a:ext cx="433387" cy="511471"/>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 name="Rectangle 5"/>
          <p:cNvSpPr>
            <a:spLocks noChangeArrowheads="1"/>
          </p:cNvSpPr>
          <p:nvPr/>
        </p:nvSpPr>
        <p:spPr bwMode="auto">
          <a:xfrm>
            <a:off x="2000655" y="5116296"/>
            <a:ext cx="433387" cy="516056"/>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7" name="Rectangle 6"/>
          <p:cNvSpPr>
            <a:spLocks noChangeArrowheads="1"/>
          </p:cNvSpPr>
          <p:nvPr/>
        </p:nvSpPr>
        <p:spPr bwMode="auto">
          <a:xfrm>
            <a:off x="2000654" y="5726768"/>
            <a:ext cx="433387" cy="421641"/>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7606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9" y="468000"/>
            <a:ext cx="7976753" cy="900000"/>
          </a:xfrm>
        </p:spPr>
        <p:txBody>
          <a:bodyPr>
            <a:normAutofit/>
          </a:bodyPr>
          <a:lstStyle/>
          <a:p>
            <a:r>
              <a:rPr lang="en-GB" dirty="0"/>
              <a:t>Example 4. Another type of multiple-choice: the drop-down  list  </a:t>
            </a:r>
          </a:p>
        </p:txBody>
      </p:sp>
      <p:pic>
        <p:nvPicPr>
          <p:cNvPr id="125953" name="Picture 1"/>
          <p:cNvPicPr>
            <a:picLocks noChangeAspect="1" noChangeArrowheads="1"/>
          </p:cNvPicPr>
          <p:nvPr/>
        </p:nvPicPr>
        <p:blipFill rotWithShape="1">
          <a:blip r:embed="rId3" cstate="print"/>
          <a:srcRect l="21786" t="32634" r="21508" b="12956"/>
          <a:stretch/>
        </p:blipFill>
        <p:spPr bwMode="auto">
          <a:xfrm>
            <a:off x="667888" y="1710611"/>
            <a:ext cx="7776864" cy="4456143"/>
          </a:xfrm>
          <a:prstGeom prst="rect">
            <a:avLst/>
          </a:prstGeom>
          <a:noFill/>
          <a:ln w="9525">
            <a:noFill/>
            <a:miter lim="800000"/>
            <a:headEnd/>
            <a:tailEnd/>
          </a:ln>
        </p:spPr>
      </p:pic>
    </p:spTree>
    <p:extLst>
      <p:ext uri="{BB962C8B-B14F-4D97-AF65-F5344CB8AC3E}">
        <p14:creationId xmlns:p14="http://schemas.microsoft.com/office/powerpoint/2010/main" val="1117190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Drop down-list continued</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29</a:t>
            </a:fld>
            <a:endParaRPr lang="en-GB" dirty="0"/>
          </a:p>
        </p:txBody>
      </p:sp>
      <p:sp>
        <p:nvSpPr>
          <p:cNvPr id="3" name="Rectangle 2">
            <a:extLst>
              <a:ext uri="{FF2B5EF4-FFF2-40B4-BE49-F238E27FC236}">
                <a16:creationId xmlns:a16="http://schemas.microsoft.com/office/drawing/2014/main" id="{712BDF54-C7DE-4B7F-B09B-97B211CA69AF}"/>
              </a:ext>
            </a:extLst>
          </p:cNvPr>
          <p:cNvSpPr/>
          <p:nvPr/>
        </p:nvSpPr>
        <p:spPr>
          <a:xfrm>
            <a:off x="584791" y="2491619"/>
            <a:ext cx="8094185" cy="923330"/>
          </a:xfrm>
          <a:prstGeom prst="rect">
            <a:avLst/>
          </a:prstGeom>
        </p:spPr>
        <p:txBody>
          <a:bodyPr wrap="square">
            <a:spAutoFit/>
          </a:bodyPr>
          <a:lstStyle/>
          <a:p>
            <a:r>
              <a:rPr lang="en-GB" dirty="0" err="1"/>
              <a:t>Alphose</a:t>
            </a:r>
            <a:r>
              <a:rPr lang="en-GB" dirty="0"/>
              <a:t> did {amazingly/amazing} well when you think how {bad/badly} things went wrong.</a:t>
            </a:r>
          </a:p>
          <a:p>
            <a:endParaRPr lang="en-GB" dirty="0"/>
          </a:p>
        </p:txBody>
      </p:sp>
      <p:sp>
        <p:nvSpPr>
          <p:cNvPr id="7" name="Rectangle 6">
            <a:extLst>
              <a:ext uri="{FF2B5EF4-FFF2-40B4-BE49-F238E27FC236}">
                <a16:creationId xmlns:a16="http://schemas.microsoft.com/office/drawing/2014/main" id="{CFB3D5EC-322A-4F5C-800D-7F964B20AB5A}"/>
              </a:ext>
            </a:extLst>
          </p:cNvPr>
          <p:cNvSpPr/>
          <p:nvPr/>
        </p:nvSpPr>
        <p:spPr>
          <a:xfrm>
            <a:off x="584791" y="1606644"/>
            <a:ext cx="4572000" cy="646331"/>
          </a:xfrm>
          <a:prstGeom prst="rect">
            <a:avLst/>
          </a:prstGeom>
        </p:spPr>
        <p:txBody>
          <a:bodyPr>
            <a:spAutoFit/>
          </a:bodyPr>
          <a:lstStyle/>
          <a:p>
            <a:r>
              <a:rPr lang="en-GB" dirty="0"/>
              <a:t>Select the correct words to complete the sentence below.</a:t>
            </a:r>
          </a:p>
        </p:txBody>
      </p:sp>
    </p:spTree>
    <p:extLst>
      <p:ext uri="{BB962C8B-B14F-4D97-AF65-F5344CB8AC3E}">
        <p14:creationId xmlns:p14="http://schemas.microsoft.com/office/powerpoint/2010/main" val="355924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a:t>General principles and style</a:t>
            </a:r>
            <a:endParaRPr lang="en-GB" dirty="0"/>
          </a:p>
        </p:txBody>
      </p:sp>
      <p:sp>
        <p:nvSpPr>
          <p:cNvPr id="3" name="Content Placeholder 2"/>
          <p:cNvSpPr>
            <a:spLocks noGrp="1"/>
          </p:cNvSpPr>
          <p:nvPr>
            <p:ph idx="4294967295"/>
          </p:nvPr>
        </p:nvSpPr>
        <p:spPr>
          <a:xfrm>
            <a:off x="468000" y="1950720"/>
            <a:ext cx="8138976" cy="4907280"/>
          </a:xfrm>
        </p:spPr>
        <p:txBody>
          <a:bodyPr>
            <a:normAutofit/>
          </a:bodyPr>
          <a:lstStyle/>
          <a:p>
            <a:pPr>
              <a:lnSpc>
                <a:spcPct val="100000"/>
              </a:lnSpc>
            </a:pPr>
            <a:r>
              <a:rPr lang="en-GB" sz="2400" b="0" dirty="0"/>
              <a:t>Five aspects to consider:</a:t>
            </a:r>
          </a:p>
          <a:p>
            <a:pPr marL="457200" lvl="2" indent="-457200">
              <a:lnSpc>
                <a:spcPct val="100000"/>
              </a:lnSpc>
            </a:pPr>
            <a:r>
              <a:rPr lang="en-GB" sz="2400" dirty="0">
                <a:solidFill>
                  <a:srgbClr val="002060"/>
                </a:solidFill>
              </a:rPr>
              <a:t>language</a:t>
            </a:r>
          </a:p>
          <a:p>
            <a:pPr marL="457200" lvl="2" indent="-457200">
              <a:lnSpc>
                <a:spcPct val="100000"/>
              </a:lnSpc>
            </a:pPr>
            <a:r>
              <a:rPr lang="en-GB" sz="2400" dirty="0">
                <a:solidFill>
                  <a:srgbClr val="002060"/>
                </a:solidFill>
              </a:rPr>
              <a:t>visuals</a:t>
            </a:r>
          </a:p>
          <a:p>
            <a:pPr marL="457200" lvl="2" indent="-457200">
              <a:lnSpc>
                <a:spcPct val="100000"/>
              </a:lnSpc>
            </a:pPr>
            <a:r>
              <a:rPr lang="en-GB" sz="2400" dirty="0">
                <a:solidFill>
                  <a:srgbClr val="002060"/>
                </a:solidFill>
              </a:rPr>
              <a:t>contexts</a:t>
            </a:r>
          </a:p>
          <a:p>
            <a:pPr marL="457200" lvl="2" indent="-457200">
              <a:lnSpc>
                <a:spcPct val="100000"/>
              </a:lnSpc>
            </a:pPr>
            <a:r>
              <a:rPr lang="en-GB" sz="2400" dirty="0">
                <a:solidFill>
                  <a:srgbClr val="002060"/>
                </a:solidFill>
              </a:rPr>
              <a:t>sensitivities</a:t>
            </a:r>
          </a:p>
          <a:p>
            <a:pPr marL="457200" lvl="2" indent="-457200">
              <a:lnSpc>
                <a:spcPct val="100000"/>
              </a:lnSpc>
            </a:pPr>
            <a:r>
              <a:rPr lang="en-GB" sz="2400" dirty="0">
                <a:solidFill>
                  <a:srgbClr val="002060"/>
                </a:solidFill>
              </a:rPr>
              <a:t>fairness</a:t>
            </a:r>
          </a:p>
          <a:p>
            <a:endParaRPr lang="en-GB" sz="40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a:t>
            </a:fld>
            <a:endParaRPr lang="en-GB" dirty="0"/>
          </a:p>
        </p:txBody>
      </p:sp>
    </p:spTree>
    <p:extLst>
      <p:ext uri="{BB962C8B-B14F-4D97-AF65-F5344CB8AC3E}">
        <p14:creationId xmlns:p14="http://schemas.microsoft.com/office/powerpoint/2010/main" val="1933588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The role of distractors</a:t>
            </a:r>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347244" y="2678906"/>
            <a:ext cx="2381250" cy="2381250"/>
          </a:xfr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30</a:t>
            </a:fld>
            <a:endParaRPr lang="en-GB" dirty="0"/>
          </a:p>
        </p:txBody>
      </p:sp>
    </p:spTree>
    <p:extLst>
      <p:ext uri="{BB962C8B-B14F-4D97-AF65-F5344CB8AC3E}">
        <p14:creationId xmlns:p14="http://schemas.microsoft.com/office/powerpoint/2010/main" val="276463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000" y="468000"/>
            <a:ext cx="6666917" cy="900000"/>
          </a:xfrm>
        </p:spPr>
        <p:txBody>
          <a:bodyPr rtlCol="0">
            <a:normAutofit fontScale="90000"/>
          </a:bodyPr>
          <a:lstStyle/>
          <a:p>
            <a:pPr>
              <a:defRPr/>
            </a:pPr>
            <a:r>
              <a:rPr lang="en-GB" dirty="0">
                <a:latin typeface="Arial" charset="0"/>
                <a:cs typeface="Arial" charset="0"/>
              </a:rPr>
              <a:t>Generating Distractors 1 - </a:t>
            </a:r>
            <a:br>
              <a:rPr lang="en-GB" dirty="0">
                <a:latin typeface="Arial" charset="0"/>
                <a:cs typeface="Arial" charset="0"/>
              </a:rPr>
            </a:br>
            <a:r>
              <a:rPr lang="en-GB" dirty="0">
                <a:latin typeface="Arial" charset="0"/>
                <a:cs typeface="Arial" charset="0"/>
              </a:rPr>
              <a:t>consistency </a:t>
            </a:r>
            <a:r>
              <a:rPr lang="en-GB" dirty="0"/>
              <a:t/>
            </a:r>
            <a:br>
              <a:rPr lang="en-GB" dirty="0"/>
            </a:br>
            <a:endParaRPr lang="en-GB" dirty="0"/>
          </a:p>
        </p:txBody>
      </p:sp>
      <p:sp>
        <p:nvSpPr>
          <p:cNvPr id="2" name="Content Placeholder 1"/>
          <p:cNvSpPr>
            <a:spLocks noGrp="1"/>
          </p:cNvSpPr>
          <p:nvPr>
            <p:ph idx="4294967295"/>
          </p:nvPr>
        </p:nvSpPr>
        <p:spPr>
          <a:xfrm>
            <a:off x="468000" y="1938528"/>
            <a:ext cx="8138976" cy="4145472"/>
          </a:xfrm>
        </p:spPr>
        <p:txBody>
          <a:bodyPr>
            <a:normAutofit/>
          </a:bodyPr>
          <a:lstStyle/>
          <a:p>
            <a:r>
              <a:rPr lang="en-GB" sz="2400" b="0" dirty="0"/>
              <a:t>None of the answer options should stand out. </a:t>
            </a:r>
          </a:p>
          <a:p>
            <a:r>
              <a:rPr lang="en-GB" sz="2400" b="0" dirty="0"/>
              <a:t>They should be roughly equivalent in:</a:t>
            </a:r>
          </a:p>
          <a:p>
            <a:endParaRPr lang="en-GB" sz="2400" dirty="0"/>
          </a:p>
          <a:p>
            <a:pPr marL="342900" lvl="1" indent="-342900">
              <a:buFont typeface="Arial" charset="0"/>
              <a:buChar char="•"/>
            </a:pPr>
            <a:r>
              <a:rPr lang="en-GB" sz="2400" dirty="0"/>
              <a:t>their length </a:t>
            </a:r>
            <a:r>
              <a:rPr lang="en-GB" sz="2400" dirty="0">
                <a:solidFill>
                  <a:schemeClr val="accent2">
                    <a:lumMod val="75000"/>
                  </a:schemeClr>
                </a:solidFill>
                <a:sym typeface="Wingdings" panose="05000000000000000000" pitchFamily="2" charset="2"/>
              </a:rPr>
              <a:t></a:t>
            </a:r>
          </a:p>
          <a:p>
            <a:pPr marL="342900" lvl="1" indent="-342900">
              <a:buFont typeface="Arial" charset="0"/>
              <a:buChar char="•"/>
            </a:pPr>
            <a:r>
              <a:rPr lang="en-GB" sz="2400" dirty="0"/>
              <a:t>their grammatical structure </a:t>
            </a:r>
            <a:r>
              <a:rPr lang="en-GB" sz="2400" dirty="0">
                <a:solidFill>
                  <a:schemeClr val="accent2">
                    <a:lumMod val="75000"/>
                  </a:schemeClr>
                </a:solidFill>
                <a:sym typeface="Wingdings" panose="05000000000000000000" pitchFamily="2" charset="2"/>
              </a:rPr>
              <a:t></a:t>
            </a:r>
            <a:endParaRPr lang="en-GB" sz="2400" dirty="0">
              <a:solidFill>
                <a:schemeClr val="accent2">
                  <a:lumMod val="75000"/>
                </a:schemeClr>
              </a:solidFill>
            </a:endParaRPr>
          </a:p>
          <a:p>
            <a:pPr marL="342900" lvl="1" indent="-342900">
              <a:buFont typeface="Arial" charset="0"/>
              <a:buChar char="•"/>
            </a:pPr>
            <a:r>
              <a:rPr lang="en-GB" sz="2400" dirty="0"/>
              <a:t>the complexity of their language </a:t>
            </a:r>
            <a:r>
              <a:rPr lang="en-GB" sz="2400" dirty="0">
                <a:solidFill>
                  <a:schemeClr val="accent2">
                    <a:lumMod val="75000"/>
                  </a:schemeClr>
                </a:solidFill>
                <a:sym typeface="Wingdings" panose="05000000000000000000" pitchFamily="2" charset="2"/>
              </a:rPr>
              <a:t></a:t>
            </a:r>
            <a:endParaRPr lang="en-GB" sz="2400" dirty="0">
              <a:solidFill>
                <a:schemeClr val="accent2">
                  <a:lumMod val="75000"/>
                </a:schemeClr>
              </a:solidFill>
            </a:endParaRPr>
          </a:p>
          <a:p>
            <a:pPr marL="342900" lvl="1" indent="-342900">
              <a:buFont typeface="Arial" charset="0"/>
              <a:buChar char="•"/>
            </a:pPr>
            <a:endParaRPr lang="en-GB" sz="2400" dirty="0"/>
          </a:p>
          <a:p>
            <a:pPr lvl="1">
              <a:lnSpc>
                <a:spcPct val="100000"/>
              </a:lnSpc>
            </a:pPr>
            <a:r>
              <a:rPr lang="en-GB" sz="2400" dirty="0"/>
              <a:t>All distractors should be grammatically plausible responses to the question.</a:t>
            </a:r>
            <a:endParaRPr lang="en-US" sz="2400" dirty="0"/>
          </a:p>
        </p:txBody>
      </p:sp>
    </p:spTree>
    <p:extLst>
      <p:ext uri="{BB962C8B-B14F-4D97-AF65-F5344CB8AC3E}">
        <p14:creationId xmlns:p14="http://schemas.microsoft.com/office/powerpoint/2010/main" val="1540994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000" y="468000"/>
            <a:ext cx="6666917" cy="900000"/>
          </a:xfrm>
        </p:spPr>
        <p:txBody>
          <a:bodyPr rtlCol="0">
            <a:normAutofit fontScale="90000"/>
          </a:bodyPr>
          <a:lstStyle/>
          <a:p>
            <a:pPr>
              <a:defRPr/>
            </a:pPr>
            <a:r>
              <a:rPr lang="en-GB" dirty="0">
                <a:latin typeface="Arial" charset="0"/>
                <a:cs typeface="Arial" charset="0"/>
              </a:rPr>
              <a:t>Generating Distractors 3 - plausibility</a:t>
            </a:r>
            <a:r>
              <a:rPr lang="en-GB" dirty="0"/>
              <a:t/>
            </a:r>
            <a:br>
              <a:rPr lang="en-GB" dirty="0"/>
            </a:br>
            <a:endParaRPr lang="en-GB" dirty="0"/>
          </a:p>
        </p:txBody>
      </p:sp>
      <p:sp>
        <p:nvSpPr>
          <p:cNvPr id="2" name="Content Placeholder 1"/>
          <p:cNvSpPr>
            <a:spLocks noGrp="1"/>
          </p:cNvSpPr>
          <p:nvPr>
            <p:ph idx="4294967295"/>
          </p:nvPr>
        </p:nvSpPr>
        <p:spPr>
          <a:xfrm>
            <a:off x="468000" y="1938528"/>
            <a:ext cx="8138976" cy="4145472"/>
          </a:xfrm>
        </p:spPr>
        <p:txBody>
          <a:bodyPr>
            <a:normAutofit/>
          </a:bodyPr>
          <a:lstStyle/>
          <a:p>
            <a:pPr>
              <a:lnSpc>
                <a:spcPct val="100000"/>
              </a:lnSpc>
            </a:pPr>
            <a:r>
              <a:rPr lang="en-GB" sz="2400" b="0" dirty="0"/>
              <a:t>Distractors should be plausible responses to the question – not ‘random’ answers</a:t>
            </a:r>
          </a:p>
          <a:p>
            <a:endParaRPr lang="en-GB" sz="2400" b="0" dirty="0"/>
          </a:p>
          <a:p>
            <a:r>
              <a:rPr lang="en-GB" sz="2400" b="0" dirty="0"/>
              <a:t>They may represent:</a:t>
            </a:r>
          </a:p>
          <a:p>
            <a:pPr marL="342900" lvl="1" indent="-342900">
              <a:buFont typeface="Arial" charset="0"/>
              <a:buChar char="•"/>
            </a:pPr>
            <a:r>
              <a:rPr lang="en-GB" sz="2400" dirty="0"/>
              <a:t>common misconceptions</a:t>
            </a:r>
          </a:p>
          <a:p>
            <a:pPr marL="342900" lvl="1" indent="-342900">
              <a:buFont typeface="Arial" charset="0"/>
              <a:buChar char="•"/>
            </a:pPr>
            <a:r>
              <a:rPr lang="en-GB" sz="2400" dirty="0"/>
              <a:t>faulty reasoning</a:t>
            </a:r>
          </a:p>
          <a:p>
            <a:pPr marL="342900" lvl="1" indent="-342900">
              <a:buFont typeface="Arial" charset="0"/>
              <a:buChar char="•"/>
            </a:pPr>
            <a:r>
              <a:rPr lang="en-GB" sz="2400" dirty="0"/>
              <a:t>likely errors in calculation</a:t>
            </a:r>
          </a:p>
          <a:p>
            <a:pPr marL="342900" lvl="1" indent="-342900">
              <a:buFont typeface="Arial" charset="0"/>
              <a:buChar char="•"/>
            </a:pPr>
            <a:r>
              <a:rPr lang="en-GB" sz="2400" dirty="0"/>
              <a:t>answers that ‘sound convincing’</a:t>
            </a:r>
          </a:p>
        </p:txBody>
      </p:sp>
    </p:spTree>
    <p:extLst>
      <p:ext uri="{BB962C8B-B14F-4D97-AF65-F5344CB8AC3E}">
        <p14:creationId xmlns:p14="http://schemas.microsoft.com/office/powerpoint/2010/main" val="2397013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3 - plausibility</a:t>
            </a:r>
            <a:endParaRPr lang="en-GB" dirty="0"/>
          </a:p>
        </p:txBody>
      </p:sp>
      <p:pic>
        <p:nvPicPr>
          <p:cNvPr id="6" name="Content Placeholder 5"/>
          <p:cNvPicPr>
            <a:picLocks noGrp="1" noChangeAspect="1"/>
          </p:cNvPicPr>
          <p:nvPr>
            <p:ph idx="4294967295"/>
          </p:nvPr>
        </p:nvPicPr>
        <p:blipFill>
          <a:blip r:embed="rId3"/>
          <a:stretch>
            <a:fillRect/>
          </a:stretch>
        </p:blipFill>
        <p:spPr>
          <a:xfrm>
            <a:off x="468000" y="2636097"/>
            <a:ext cx="7846003" cy="1973534"/>
          </a:xfrm>
          <a:prstGeom prst="rect">
            <a:avLst/>
          </a:prstGeom>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33</a:t>
            </a:fld>
            <a:endParaRPr lang="en-GB" dirty="0"/>
          </a:p>
        </p:txBody>
      </p:sp>
      <p:cxnSp>
        <p:nvCxnSpPr>
          <p:cNvPr id="9" name="Straight Arrow Connector 8"/>
          <p:cNvCxnSpPr/>
          <p:nvPr/>
        </p:nvCxnSpPr>
        <p:spPr>
          <a:xfrm flipH="1">
            <a:off x="5740400" y="1993900"/>
            <a:ext cx="990600" cy="57864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26503" y="1600940"/>
            <a:ext cx="1587500" cy="369332"/>
          </a:xfrm>
          <a:prstGeom prst="rect">
            <a:avLst/>
          </a:prstGeom>
          <a:noFill/>
          <a:ln w="38100">
            <a:solidFill>
              <a:srgbClr val="00B050"/>
            </a:solidFill>
          </a:ln>
        </p:spPr>
        <p:txBody>
          <a:bodyPr wrap="square" rtlCol="0">
            <a:spAutoFit/>
          </a:bodyPr>
          <a:lstStyle/>
          <a:p>
            <a:r>
              <a:rPr lang="en-GB" dirty="0">
                <a:solidFill>
                  <a:srgbClr val="00B050"/>
                </a:solidFill>
              </a:rPr>
              <a:t>right answer</a:t>
            </a:r>
          </a:p>
        </p:txBody>
      </p:sp>
      <p:sp>
        <p:nvSpPr>
          <p:cNvPr id="11" name="TextBox 10"/>
          <p:cNvSpPr txBox="1"/>
          <p:nvPr/>
        </p:nvSpPr>
        <p:spPr>
          <a:xfrm>
            <a:off x="6584500" y="4424097"/>
            <a:ext cx="2094476" cy="1477328"/>
          </a:xfrm>
          <a:prstGeom prst="rect">
            <a:avLst/>
          </a:prstGeom>
          <a:noFill/>
          <a:ln w="38100">
            <a:solidFill>
              <a:srgbClr val="00B050"/>
            </a:solidFill>
          </a:ln>
        </p:spPr>
        <p:txBody>
          <a:bodyPr wrap="square" rtlCol="0">
            <a:spAutoFit/>
          </a:bodyPr>
          <a:lstStyle/>
          <a:p>
            <a:r>
              <a:rPr lang="en-GB" dirty="0">
                <a:solidFill>
                  <a:srgbClr val="00B050"/>
                </a:solidFill>
              </a:rPr>
              <a:t>Partial understanding – not ‘balanced’ but focussing on what not to eat</a:t>
            </a:r>
          </a:p>
        </p:txBody>
      </p:sp>
      <p:cxnSp>
        <p:nvCxnSpPr>
          <p:cNvPr id="12" name="Straight Arrow Connector 11"/>
          <p:cNvCxnSpPr>
            <a:stCxn id="11" idx="1"/>
          </p:cNvCxnSpPr>
          <p:nvPr/>
        </p:nvCxnSpPr>
        <p:spPr>
          <a:xfrm flipH="1" flipV="1">
            <a:off x="5135250" y="4240299"/>
            <a:ext cx="1449250" cy="9224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8000" y="4806151"/>
            <a:ext cx="2094476" cy="1200329"/>
          </a:xfrm>
          <a:prstGeom prst="rect">
            <a:avLst/>
          </a:prstGeom>
          <a:noFill/>
          <a:ln w="38100">
            <a:solidFill>
              <a:srgbClr val="00B050"/>
            </a:solidFill>
          </a:ln>
        </p:spPr>
        <p:txBody>
          <a:bodyPr wrap="square" rtlCol="0">
            <a:spAutoFit/>
          </a:bodyPr>
          <a:lstStyle/>
          <a:p>
            <a:r>
              <a:rPr lang="en-GB" dirty="0">
                <a:solidFill>
                  <a:srgbClr val="00B050"/>
                </a:solidFill>
              </a:rPr>
              <a:t>Partial understanding – helpful in addition to ‘balanced diet’</a:t>
            </a:r>
          </a:p>
        </p:txBody>
      </p:sp>
      <p:cxnSp>
        <p:nvCxnSpPr>
          <p:cNvPr id="18" name="Straight Arrow Connector 17"/>
          <p:cNvCxnSpPr/>
          <p:nvPr/>
        </p:nvCxnSpPr>
        <p:spPr>
          <a:xfrm flipV="1">
            <a:off x="1515238" y="4150314"/>
            <a:ext cx="476171" cy="65583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3027" y="1562412"/>
            <a:ext cx="2094476" cy="1200329"/>
          </a:xfrm>
          <a:prstGeom prst="rect">
            <a:avLst/>
          </a:prstGeom>
          <a:noFill/>
          <a:ln w="38100">
            <a:solidFill>
              <a:srgbClr val="00B050"/>
            </a:solidFill>
          </a:ln>
        </p:spPr>
        <p:txBody>
          <a:bodyPr wrap="square" rtlCol="0">
            <a:spAutoFit/>
          </a:bodyPr>
          <a:lstStyle/>
          <a:p>
            <a:r>
              <a:rPr lang="en-GB" dirty="0">
                <a:solidFill>
                  <a:srgbClr val="00B050"/>
                </a:solidFill>
              </a:rPr>
              <a:t>Partial understanding – one aspect of ‘balanced diet’</a:t>
            </a:r>
          </a:p>
        </p:txBody>
      </p:sp>
      <p:cxnSp>
        <p:nvCxnSpPr>
          <p:cNvPr id="24" name="Straight Arrow Connector 23"/>
          <p:cNvCxnSpPr/>
          <p:nvPr/>
        </p:nvCxnSpPr>
        <p:spPr>
          <a:xfrm>
            <a:off x="2170203" y="2002049"/>
            <a:ext cx="392273" cy="57049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830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19545" y="423092"/>
            <a:ext cx="7013142" cy="855662"/>
          </a:xfrm>
        </p:spPr>
        <p:txBody>
          <a:bodyPr rtlCol="0">
            <a:normAutofit fontScale="90000"/>
          </a:bodyPr>
          <a:lstStyle/>
          <a:p>
            <a:pPr>
              <a:defRPr/>
            </a:pPr>
            <a:r>
              <a:rPr lang="en-GB" dirty="0">
                <a:latin typeface="Arial" charset="0"/>
                <a:cs typeface="Arial" charset="0"/>
              </a:rPr>
              <a:t>How you can manipulate </a:t>
            </a:r>
            <a:br>
              <a:rPr lang="en-GB" dirty="0">
                <a:latin typeface="Arial" charset="0"/>
                <a:cs typeface="Arial" charset="0"/>
              </a:rPr>
            </a:br>
            <a:r>
              <a:rPr lang="en-GB" dirty="0">
                <a:latin typeface="Arial" charset="0"/>
                <a:cs typeface="Arial" charset="0"/>
              </a:rPr>
              <a:t>plausibility:</a:t>
            </a:r>
            <a:endParaRPr lang="en-GB" sz="1400" dirty="0"/>
          </a:p>
        </p:txBody>
      </p:sp>
      <p:sp>
        <p:nvSpPr>
          <p:cNvPr id="6147" name="Content Placeholder 2"/>
          <p:cNvSpPr>
            <a:spLocks noGrp="1"/>
          </p:cNvSpPr>
          <p:nvPr>
            <p:ph idx="4294967295"/>
          </p:nvPr>
        </p:nvSpPr>
        <p:spPr>
          <a:xfrm>
            <a:off x="650962" y="2189021"/>
            <a:ext cx="7920037" cy="3898900"/>
          </a:xfrm>
        </p:spPr>
        <p:txBody>
          <a:bodyPr>
            <a:normAutofit/>
          </a:bodyPr>
          <a:lstStyle/>
          <a:p>
            <a:pPr eaLnBrk="1" hangingPunct="1">
              <a:buFont typeface="Arial" pitchFamily="34" charset="0"/>
              <a:buNone/>
            </a:pPr>
            <a:r>
              <a:rPr lang="en-GB" sz="2400" b="0" dirty="0"/>
              <a:t>What is the capital of Moldova?                   </a:t>
            </a:r>
          </a:p>
          <a:p>
            <a:pPr eaLnBrk="1" hangingPunct="1">
              <a:lnSpc>
                <a:spcPct val="110000"/>
              </a:lnSpc>
              <a:buFont typeface="Arial" pitchFamily="34" charset="0"/>
              <a:buNone/>
            </a:pPr>
            <a:r>
              <a:rPr lang="en-GB" sz="2400" dirty="0"/>
              <a:t>                    </a:t>
            </a:r>
            <a:r>
              <a:rPr lang="en-GB" sz="2400" b="0" dirty="0"/>
              <a:t>Tick</a:t>
            </a:r>
            <a:r>
              <a:rPr lang="en-GB" sz="2400" dirty="0"/>
              <a:t> </a:t>
            </a:r>
            <a:r>
              <a:rPr lang="en-GB" sz="2400" b="1" dirty="0"/>
              <a:t>one</a:t>
            </a:r>
            <a:r>
              <a:rPr lang="en-GB" sz="2400" b="0" dirty="0"/>
              <a:t>.</a:t>
            </a:r>
          </a:p>
          <a:p>
            <a:pPr eaLnBrk="1" hangingPunct="1">
              <a:buNone/>
            </a:pPr>
            <a:r>
              <a:rPr lang="en-GB" sz="2400" b="0" dirty="0"/>
              <a:t>Yerevan</a:t>
            </a:r>
          </a:p>
          <a:p>
            <a:pPr eaLnBrk="1" hangingPunct="1">
              <a:buNone/>
            </a:pPr>
            <a:r>
              <a:rPr lang="en-GB" sz="2400" b="0" dirty="0"/>
              <a:t>Minsk</a:t>
            </a:r>
          </a:p>
          <a:p>
            <a:pPr eaLnBrk="1" hangingPunct="1">
              <a:buNone/>
            </a:pPr>
            <a:r>
              <a:rPr lang="en-GB" sz="2400" b="0" dirty="0" err="1"/>
              <a:t>Tiblisi</a:t>
            </a:r>
            <a:endParaRPr lang="en-GB" sz="2400" b="0" dirty="0"/>
          </a:p>
          <a:p>
            <a:pPr eaLnBrk="1" hangingPunct="1">
              <a:buNone/>
            </a:pPr>
            <a:r>
              <a:rPr lang="en-GB" sz="2400" b="0" dirty="0"/>
              <a:t>Chisinau</a:t>
            </a:r>
          </a:p>
          <a:p>
            <a:pPr eaLnBrk="1" hangingPunct="1">
              <a:buNone/>
            </a:pPr>
            <a:r>
              <a:rPr lang="en-GB" sz="2400" b="0" dirty="0"/>
              <a:t>Kiev</a:t>
            </a:r>
          </a:p>
        </p:txBody>
      </p:sp>
      <p:sp>
        <p:nvSpPr>
          <p:cNvPr id="6148" name="Rectangle 3"/>
          <p:cNvSpPr>
            <a:spLocks noChangeArrowheads="1"/>
          </p:cNvSpPr>
          <p:nvPr/>
        </p:nvSpPr>
        <p:spPr bwMode="auto">
          <a:xfrm>
            <a:off x="2713654" y="31949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49" name="Rectangle 4"/>
          <p:cNvSpPr>
            <a:spLocks noChangeArrowheads="1"/>
          </p:cNvSpPr>
          <p:nvPr/>
        </p:nvSpPr>
        <p:spPr bwMode="auto">
          <a:xfrm>
            <a:off x="2713654" y="36267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0" name="Rectangle 5"/>
          <p:cNvSpPr>
            <a:spLocks noChangeArrowheads="1"/>
          </p:cNvSpPr>
          <p:nvPr/>
        </p:nvSpPr>
        <p:spPr bwMode="auto">
          <a:xfrm>
            <a:off x="2713654" y="40585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1" name="Rectangle 6"/>
          <p:cNvSpPr>
            <a:spLocks noChangeArrowheads="1"/>
          </p:cNvSpPr>
          <p:nvPr/>
        </p:nvSpPr>
        <p:spPr bwMode="auto">
          <a:xfrm>
            <a:off x="2713654" y="44903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8" name="Rectangle 6"/>
          <p:cNvSpPr>
            <a:spLocks noChangeArrowheads="1"/>
          </p:cNvSpPr>
          <p:nvPr/>
        </p:nvSpPr>
        <p:spPr bwMode="auto">
          <a:xfrm>
            <a:off x="2713653" y="4950352"/>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34834574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2" y="402587"/>
            <a:ext cx="8229600" cy="855662"/>
          </a:xfrm>
        </p:spPr>
        <p:txBody>
          <a:bodyPr rtlCol="0">
            <a:normAutofit fontScale="90000"/>
          </a:bodyPr>
          <a:lstStyle/>
          <a:p>
            <a:pPr>
              <a:defRPr/>
            </a:pPr>
            <a:r>
              <a:rPr lang="en-GB" dirty="0">
                <a:latin typeface="Arial" charset="0"/>
                <a:cs typeface="Arial" charset="0"/>
              </a:rPr>
              <a:t>How you can manipulate </a:t>
            </a:r>
            <a:br>
              <a:rPr lang="en-GB" dirty="0">
                <a:latin typeface="Arial" charset="0"/>
                <a:cs typeface="Arial" charset="0"/>
              </a:rPr>
            </a:br>
            <a:r>
              <a:rPr lang="en-GB" dirty="0">
                <a:latin typeface="Arial" charset="0"/>
                <a:cs typeface="Arial" charset="0"/>
              </a:rPr>
              <a:t>plausibility:</a:t>
            </a:r>
            <a:endParaRPr lang="en-GB" sz="1400" dirty="0">
              <a:solidFill>
                <a:srgbClr val="C00000"/>
              </a:solidFill>
            </a:endParaRPr>
          </a:p>
        </p:txBody>
      </p:sp>
      <p:sp>
        <p:nvSpPr>
          <p:cNvPr id="6147" name="Content Placeholder 2"/>
          <p:cNvSpPr>
            <a:spLocks noGrp="1"/>
          </p:cNvSpPr>
          <p:nvPr>
            <p:ph idx="4294967295"/>
          </p:nvPr>
        </p:nvSpPr>
        <p:spPr>
          <a:xfrm>
            <a:off x="623094" y="2189021"/>
            <a:ext cx="7920037" cy="3898900"/>
          </a:xfrm>
        </p:spPr>
        <p:txBody>
          <a:bodyPr>
            <a:normAutofit/>
          </a:bodyPr>
          <a:lstStyle/>
          <a:p>
            <a:pPr eaLnBrk="1" hangingPunct="1">
              <a:buFont typeface="Arial" pitchFamily="34" charset="0"/>
              <a:buNone/>
            </a:pPr>
            <a:r>
              <a:rPr lang="en-GB" sz="2400" b="0" dirty="0"/>
              <a:t>What is the capital of Moldova?                   </a:t>
            </a:r>
          </a:p>
          <a:p>
            <a:pPr eaLnBrk="1" hangingPunct="1">
              <a:lnSpc>
                <a:spcPct val="110000"/>
              </a:lnSpc>
              <a:buFont typeface="Arial" pitchFamily="34" charset="0"/>
              <a:buNone/>
            </a:pPr>
            <a:r>
              <a:rPr lang="en-GB" sz="2400" dirty="0"/>
              <a:t>                    </a:t>
            </a:r>
            <a:r>
              <a:rPr lang="en-GB" sz="2400" b="0" dirty="0"/>
              <a:t>Tick</a:t>
            </a:r>
            <a:r>
              <a:rPr lang="en-GB" sz="2400" dirty="0"/>
              <a:t> </a:t>
            </a:r>
            <a:r>
              <a:rPr lang="en-GB" sz="2400" b="1" dirty="0"/>
              <a:t>one</a:t>
            </a:r>
            <a:r>
              <a:rPr lang="en-GB" sz="2400" b="0" dirty="0"/>
              <a:t>.</a:t>
            </a:r>
          </a:p>
          <a:p>
            <a:pPr eaLnBrk="1" hangingPunct="1">
              <a:buNone/>
            </a:pPr>
            <a:r>
              <a:rPr lang="en-GB" sz="2400" b="0" dirty="0"/>
              <a:t>Paris</a:t>
            </a:r>
          </a:p>
          <a:p>
            <a:pPr eaLnBrk="1" hangingPunct="1">
              <a:buNone/>
            </a:pPr>
            <a:r>
              <a:rPr lang="en-GB" sz="2400" b="0" dirty="0"/>
              <a:t>New York</a:t>
            </a:r>
          </a:p>
          <a:p>
            <a:pPr eaLnBrk="1" hangingPunct="1">
              <a:buNone/>
            </a:pPr>
            <a:r>
              <a:rPr lang="en-GB" sz="2400" b="0" dirty="0"/>
              <a:t>Berlin</a:t>
            </a:r>
          </a:p>
          <a:p>
            <a:pPr eaLnBrk="1" hangingPunct="1">
              <a:buNone/>
            </a:pPr>
            <a:r>
              <a:rPr lang="en-GB" sz="2400" b="0" dirty="0"/>
              <a:t>Chisinau</a:t>
            </a:r>
          </a:p>
          <a:p>
            <a:pPr eaLnBrk="1" hangingPunct="1">
              <a:buNone/>
            </a:pPr>
            <a:r>
              <a:rPr lang="en-GB" sz="2400" b="0" dirty="0"/>
              <a:t>Moscow</a:t>
            </a:r>
          </a:p>
        </p:txBody>
      </p:sp>
      <p:sp>
        <p:nvSpPr>
          <p:cNvPr id="6148" name="Rectangle 3"/>
          <p:cNvSpPr>
            <a:spLocks noChangeArrowheads="1"/>
          </p:cNvSpPr>
          <p:nvPr/>
        </p:nvSpPr>
        <p:spPr bwMode="auto">
          <a:xfrm>
            <a:off x="2713654" y="31949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49" name="Rectangle 4"/>
          <p:cNvSpPr>
            <a:spLocks noChangeArrowheads="1"/>
          </p:cNvSpPr>
          <p:nvPr/>
        </p:nvSpPr>
        <p:spPr bwMode="auto">
          <a:xfrm>
            <a:off x="2713654" y="3626704"/>
            <a:ext cx="433387" cy="358775"/>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0" name="Rectangle 5"/>
          <p:cNvSpPr>
            <a:spLocks noChangeArrowheads="1"/>
          </p:cNvSpPr>
          <p:nvPr/>
        </p:nvSpPr>
        <p:spPr bwMode="auto">
          <a:xfrm>
            <a:off x="2713654" y="40585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6151" name="Rectangle 6"/>
          <p:cNvSpPr>
            <a:spLocks noChangeArrowheads="1"/>
          </p:cNvSpPr>
          <p:nvPr/>
        </p:nvSpPr>
        <p:spPr bwMode="auto">
          <a:xfrm>
            <a:off x="2713654" y="4490304"/>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
        <p:nvSpPr>
          <p:cNvPr id="8" name="Rectangle 6"/>
          <p:cNvSpPr>
            <a:spLocks noChangeArrowheads="1"/>
          </p:cNvSpPr>
          <p:nvPr/>
        </p:nvSpPr>
        <p:spPr bwMode="auto">
          <a:xfrm>
            <a:off x="2713653" y="4950352"/>
            <a:ext cx="433387" cy="360363"/>
          </a:xfrm>
          <a:prstGeom prst="rect">
            <a:avLst/>
          </a:prstGeom>
          <a:solidFill>
            <a:schemeClr val="accent1"/>
          </a:solidFill>
          <a:ln w="9525" algn="ctr">
            <a:solidFill>
              <a:schemeClr val="tx1"/>
            </a:solidFill>
            <a:round/>
            <a:headEnd/>
            <a:tailEnd/>
          </a:ln>
        </p:spPr>
        <p:txBody>
          <a:bodyPr/>
          <a:lstStyle/>
          <a:p>
            <a:pPr eaLnBrk="0" hangingPunct="0"/>
            <a:endParaRPr lang="en-US"/>
          </a:p>
        </p:txBody>
      </p:sp>
    </p:spTree>
    <p:extLst>
      <p:ext uri="{BB962C8B-B14F-4D97-AF65-F5344CB8AC3E}">
        <p14:creationId xmlns:p14="http://schemas.microsoft.com/office/powerpoint/2010/main" val="639997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are not safe things to do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not peeling vegetables with a sharp knife</a:t>
            </a:r>
          </a:p>
          <a:p>
            <a:pPr marL="514350" lvl="1" indent="-514350">
              <a:lnSpc>
                <a:spcPct val="100000"/>
              </a:lnSpc>
              <a:buFont typeface="+mj-lt"/>
              <a:buAutoNum type="alphaLcParenR"/>
            </a:pPr>
            <a:r>
              <a:rPr lang="en-GB" sz="3000" dirty="0"/>
              <a:t>forgetting to add salt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36</a:t>
            </a:fld>
            <a:endParaRPr lang="en-GB" dirty="0"/>
          </a:p>
        </p:txBody>
      </p:sp>
      <p:sp>
        <p:nvSpPr>
          <p:cNvPr id="6" name="Title 1"/>
          <p:cNvSpPr>
            <a:spLocks noGrp="1"/>
          </p:cNvSpPr>
          <p:nvPr>
            <p:ph type="title"/>
          </p:nvPr>
        </p:nvSpPr>
        <p:spPr>
          <a:xfrm>
            <a:off x="468000" y="468000"/>
            <a:ext cx="6666917" cy="900000"/>
          </a:xfrm>
        </p:spPr>
        <p:txBody>
          <a:bodyPr>
            <a:normAutofit/>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avoiding negatives</a:t>
            </a:r>
          </a:p>
        </p:txBody>
      </p:sp>
    </p:spTree>
    <p:extLst>
      <p:ext uri="{BB962C8B-B14F-4D97-AF65-F5344CB8AC3E}">
        <p14:creationId xmlns:p14="http://schemas.microsoft.com/office/powerpoint/2010/main" val="3996676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Better</a:t>
            </a:r>
            <a:endParaRPr lang="en-GB" dirty="0"/>
          </a:p>
        </p:txBody>
      </p:sp>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are the most dangerous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not peeling vegetables with a sharp knife</a:t>
            </a:r>
          </a:p>
          <a:p>
            <a:pPr marL="514350" lvl="1" indent="-514350">
              <a:lnSpc>
                <a:spcPct val="100000"/>
              </a:lnSpc>
              <a:buFont typeface="+mj-lt"/>
              <a:buAutoNum type="alphaLcParenR"/>
            </a:pPr>
            <a:r>
              <a:rPr lang="en-GB" sz="3000" dirty="0"/>
              <a:t>forgetting to add salt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37</a:t>
            </a:fld>
            <a:endParaRPr lang="en-GB" dirty="0"/>
          </a:p>
        </p:txBody>
      </p:sp>
    </p:spTree>
    <p:extLst>
      <p:ext uri="{BB962C8B-B14F-4D97-AF65-F5344CB8AC3E}">
        <p14:creationId xmlns:p14="http://schemas.microsoft.com/office/powerpoint/2010/main" val="8539953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Better still</a:t>
            </a:r>
            <a:endParaRPr lang="en-GB" dirty="0"/>
          </a:p>
        </p:txBody>
      </p:sp>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are the most  dangerous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peeling vegetables with a blunt knife</a:t>
            </a:r>
          </a:p>
          <a:p>
            <a:pPr marL="514350" lvl="1" indent="-514350">
              <a:lnSpc>
                <a:spcPct val="100000"/>
              </a:lnSpc>
              <a:buFont typeface="+mj-lt"/>
              <a:buAutoNum type="alphaLcParenR"/>
            </a:pPr>
            <a:r>
              <a:rPr lang="en-GB" sz="3000" dirty="0"/>
              <a:t>forgetting to add salt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38</a:t>
            </a:fld>
            <a:endParaRPr lang="en-GB" dirty="0"/>
          </a:p>
        </p:txBody>
      </p:sp>
    </p:spTree>
    <p:extLst>
      <p:ext uri="{BB962C8B-B14F-4D97-AF65-F5344CB8AC3E}">
        <p14:creationId xmlns:p14="http://schemas.microsoft.com/office/powerpoint/2010/main" val="3321907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latin typeface="Arial" charset="0"/>
                <a:cs typeface="Arial" charset="0"/>
              </a:rPr>
              <a:t>Generating Distractors 6 – </a:t>
            </a:r>
            <a:br>
              <a:rPr lang="en-GB" dirty="0">
                <a:latin typeface="Arial" charset="0"/>
                <a:cs typeface="Arial" charset="0"/>
              </a:rPr>
            </a:br>
            <a:r>
              <a:rPr lang="en-GB" dirty="0">
                <a:solidFill>
                  <a:srgbClr val="FF0000"/>
                </a:solidFill>
                <a:latin typeface="Arial" charset="0"/>
                <a:cs typeface="Arial" charset="0"/>
              </a:rPr>
              <a:t>Best</a:t>
            </a:r>
            <a:endParaRPr lang="en-GB" dirty="0"/>
          </a:p>
        </p:txBody>
      </p:sp>
      <p:sp>
        <p:nvSpPr>
          <p:cNvPr id="3" name="Content Placeholder 2"/>
          <p:cNvSpPr>
            <a:spLocks noGrp="1"/>
          </p:cNvSpPr>
          <p:nvPr>
            <p:ph idx="4294967295"/>
          </p:nvPr>
        </p:nvSpPr>
        <p:spPr>
          <a:xfrm>
            <a:off x="468000" y="1656000"/>
            <a:ext cx="8138976" cy="4428000"/>
          </a:xfrm>
        </p:spPr>
        <p:txBody>
          <a:bodyPr>
            <a:normAutofit fontScale="92500" lnSpcReduction="10000"/>
          </a:bodyPr>
          <a:lstStyle/>
          <a:p>
            <a:pPr lvl="1">
              <a:lnSpc>
                <a:spcPct val="120000"/>
              </a:lnSpc>
            </a:pPr>
            <a:r>
              <a:rPr lang="en-GB" sz="3000" dirty="0"/>
              <a:t>Which </a:t>
            </a:r>
            <a:r>
              <a:rPr lang="en-GB" sz="3000" b="1" dirty="0"/>
              <a:t>two</a:t>
            </a:r>
            <a:r>
              <a:rPr lang="en-GB" sz="3000" dirty="0"/>
              <a:t> of the following are the most  dangerous in the kitchen?</a:t>
            </a:r>
          </a:p>
          <a:p>
            <a:pPr lvl="1">
              <a:lnSpc>
                <a:spcPct val="100000"/>
              </a:lnSpc>
            </a:pPr>
            <a:endParaRPr lang="en-GB" sz="3000" dirty="0"/>
          </a:p>
          <a:p>
            <a:pPr marL="514350" lvl="1" indent="-514350">
              <a:lnSpc>
                <a:spcPct val="100000"/>
              </a:lnSpc>
              <a:buFont typeface="+mj-lt"/>
              <a:buAutoNum type="alphaLcParenR"/>
            </a:pPr>
            <a:r>
              <a:rPr lang="en-GB" sz="3000" dirty="0"/>
              <a:t>eating while cooking</a:t>
            </a:r>
          </a:p>
          <a:p>
            <a:pPr marL="514350" lvl="1" indent="-514350">
              <a:lnSpc>
                <a:spcPct val="100000"/>
              </a:lnSpc>
              <a:buFont typeface="+mj-lt"/>
              <a:buAutoNum type="alphaLcParenR"/>
            </a:pPr>
            <a:r>
              <a:rPr lang="en-GB" sz="3000" dirty="0"/>
              <a:t>using a knife with oily hands</a:t>
            </a:r>
          </a:p>
          <a:p>
            <a:pPr marL="514350" lvl="1" indent="-514350">
              <a:lnSpc>
                <a:spcPct val="100000"/>
              </a:lnSpc>
              <a:buFont typeface="+mj-lt"/>
              <a:buAutoNum type="alphaLcParenR"/>
            </a:pPr>
            <a:r>
              <a:rPr lang="en-GB" sz="3000" dirty="0"/>
              <a:t>washing your hands</a:t>
            </a:r>
          </a:p>
          <a:p>
            <a:pPr marL="514350" lvl="1" indent="-514350">
              <a:lnSpc>
                <a:spcPct val="100000"/>
              </a:lnSpc>
              <a:buFont typeface="+mj-lt"/>
              <a:buAutoNum type="alphaLcParenR"/>
            </a:pPr>
            <a:r>
              <a:rPr lang="en-GB" sz="3000" dirty="0"/>
              <a:t>peeling vegetables with a blunt knife</a:t>
            </a:r>
          </a:p>
          <a:p>
            <a:pPr marL="514350" lvl="1" indent="-514350">
              <a:lnSpc>
                <a:spcPct val="100000"/>
              </a:lnSpc>
              <a:buFont typeface="+mj-lt"/>
              <a:buAutoNum type="alphaLcParenR"/>
            </a:pPr>
            <a:r>
              <a:rPr lang="en-GB" sz="3000" dirty="0"/>
              <a:t>Not washing up the knife straight away </a:t>
            </a:r>
          </a:p>
          <a:p>
            <a:endParaRPr lang="en-GB"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39</a:t>
            </a:fld>
            <a:endParaRPr lang="en-GB" dirty="0"/>
          </a:p>
        </p:txBody>
      </p:sp>
    </p:spTree>
    <p:extLst>
      <p:ext uri="{BB962C8B-B14F-4D97-AF65-F5344CB8AC3E}">
        <p14:creationId xmlns:p14="http://schemas.microsoft.com/office/powerpoint/2010/main" val="19794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Language – keep it simple</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468000" y="1655999"/>
            <a:ext cx="8138976" cy="4677067"/>
          </a:xfrm>
        </p:spPr>
        <p:txBody>
          <a:bodyPr>
            <a:normAutofit/>
          </a:bodyPr>
          <a:lstStyle/>
          <a:p>
            <a:pPr marL="457200" lvl="2" indent="-457200">
              <a:lnSpc>
                <a:spcPct val="100000"/>
              </a:lnSpc>
            </a:pPr>
            <a:endParaRPr lang="en-GB" sz="2800" dirty="0">
              <a:solidFill>
                <a:srgbClr val="002060"/>
              </a:solidFill>
            </a:endParaRPr>
          </a:p>
          <a:p>
            <a:pPr marL="457200" lvl="2" indent="-457200">
              <a:lnSpc>
                <a:spcPct val="100000"/>
              </a:lnSpc>
            </a:pPr>
            <a:r>
              <a:rPr lang="en-GB" sz="2800" dirty="0">
                <a:solidFill>
                  <a:srgbClr val="002060"/>
                </a:solidFill>
              </a:rPr>
              <a:t>natural language</a:t>
            </a:r>
          </a:p>
          <a:p>
            <a:pPr marL="457200" lvl="2" indent="-457200">
              <a:lnSpc>
                <a:spcPct val="100000"/>
              </a:lnSpc>
            </a:pPr>
            <a:r>
              <a:rPr lang="en-GB" sz="2800" dirty="0">
                <a:solidFill>
                  <a:srgbClr val="002060"/>
                </a:solidFill>
              </a:rPr>
              <a:t>concise, simple sentences</a:t>
            </a:r>
          </a:p>
          <a:p>
            <a:pPr marL="457200" lvl="2" indent="-457200">
              <a:lnSpc>
                <a:spcPct val="100000"/>
              </a:lnSpc>
            </a:pPr>
            <a:r>
              <a:rPr lang="en-GB" sz="2800" dirty="0" smtClean="0">
                <a:solidFill>
                  <a:srgbClr val="002060"/>
                </a:solidFill>
              </a:rPr>
              <a:t>avoid </a:t>
            </a:r>
            <a:r>
              <a:rPr lang="en-GB" sz="2800" dirty="0">
                <a:solidFill>
                  <a:srgbClr val="002060"/>
                </a:solidFill>
              </a:rPr>
              <a:t>difficult vocabulary (unless subject terminology) </a:t>
            </a:r>
          </a:p>
          <a:p>
            <a:pPr marL="0" lvl="2" indent="0">
              <a:lnSpc>
                <a:spcPct val="100000"/>
              </a:lnSpc>
              <a:buNone/>
            </a:pPr>
            <a:endParaRPr lang="en-GB" dirty="0"/>
          </a:p>
          <a:p>
            <a:pPr lvl="2"/>
            <a:endParaRPr lang="en-GB" dirty="0"/>
          </a:p>
          <a:p>
            <a:pPr lvl="2"/>
            <a:endParaRPr lang="en-GB" dirty="0"/>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4</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920" y="1509065"/>
            <a:ext cx="2152976" cy="1762315"/>
          </a:xfrm>
          <a:prstGeom prst="rect">
            <a:avLst/>
          </a:prstGeom>
        </p:spPr>
      </p:pic>
    </p:spTree>
    <p:extLst>
      <p:ext uri="{BB962C8B-B14F-4D97-AF65-F5344CB8AC3E}">
        <p14:creationId xmlns:p14="http://schemas.microsoft.com/office/powerpoint/2010/main" val="922873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Whole Group Activity </a:t>
            </a:r>
            <a:br>
              <a:rPr lang="en-GB" dirty="0"/>
            </a:br>
            <a:r>
              <a:rPr lang="en-GB" sz="2800" dirty="0"/>
              <a:t>(10 minutes)</a:t>
            </a:r>
          </a:p>
        </p:txBody>
      </p:sp>
      <p:sp>
        <p:nvSpPr>
          <p:cNvPr id="3" name="Content Placeholder 2"/>
          <p:cNvSpPr>
            <a:spLocks noGrp="1"/>
          </p:cNvSpPr>
          <p:nvPr>
            <p:ph idx="4294967295"/>
          </p:nvPr>
        </p:nvSpPr>
        <p:spPr>
          <a:xfrm>
            <a:off x="468000" y="1685666"/>
            <a:ext cx="8138976" cy="4428000"/>
          </a:xfrm>
        </p:spPr>
        <p:txBody>
          <a:bodyPr>
            <a:normAutofit/>
          </a:bodyPr>
          <a:lstStyle/>
          <a:p>
            <a:r>
              <a:rPr lang="en-GB" sz="2800" dirty="0"/>
              <a:t>Examples of problem questions</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40</a:t>
            </a:fld>
            <a:endParaRPr lang="en-GB" dirty="0"/>
          </a:p>
        </p:txBody>
      </p:sp>
      <p:sp>
        <p:nvSpPr>
          <p:cNvPr id="6" name="Rectangle 5"/>
          <p:cNvSpPr/>
          <p:nvPr/>
        </p:nvSpPr>
        <p:spPr>
          <a:xfrm>
            <a:off x="468000" y="2346506"/>
            <a:ext cx="8042016" cy="3416320"/>
          </a:xfrm>
          <a:prstGeom prst="rect">
            <a:avLst/>
          </a:prstGeom>
        </p:spPr>
        <p:txBody>
          <a:bodyPr wrap="square">
            <a:spAutoFit/>
          </a:bodyPr>
          <a:lstStyle/>
          <a:p>
            <a:r>
              <a:rPr lang="en-GB" sz="2400" dirty="0"/>
              <a:t>Consider the following examples from an accountancy examination.</a:t>
            </a:r>
          </a:p>
          <a:p>
            <a:endParaRPr lang="en-GB" sz="2400" dirty="0"/>
          </a:p>
          <a:p>
            <a:r>
              <a:rPr lang="en-GB" sz="2400" b="1" dirty="0"/>
              <a:t>You may not understand the accountancy content -  but that will show you what it feels like to be a student sitting a test.</a:t>
            </a:r>
          </a:p>
          <a:p>
            <a:pPr>
              <a:buNone/>
            </a:pPr>
            <a:endParaRPr lang="en-GB" sz="2400" dirty="0"/>
          </a:p>
          <a:p>
            <a:pPr>
              <a:buNone/>
            </a:pPr>
            <a:r>
              <a:rPr lang="en-GB" sz="2400" dirty="0"/>
              <a:t>What improvement do these stems and distractors need?</a:t>
            </a:r>
          </a:p>
          <a:p>
            <a:pPr>
              <a:buNone/>
            </a:pPr>
            <a:endParaRPr lang="en-GB" sz="2400" dirty="0"/>
          </a:p>
        </p:txBody>
      </p:sp>
      <p:pic>
        <p:nvPicPr>
          <p:cNvPr id="7" name="Picture 4" descr="C:\Documents and Settings\sainm\Local Settings\Temporary Internet Files\Content.IE5\7NJD7412\MC900433934[1].png"/>
          <p:cNvPicPr>
            <a:picLocks noChangeAspect="1" noChangeArrowheads="1"/>
          </p:cNvPicPr>
          <p:nvPr/>
        </p:nvPicPr>
        <p:blipFill>
          <a:blip r:embed="rId3" cstate="print"/>
          <a:srcRect/>
          <a:stretch>
            <a:fillRect/>
          </a:stretch>
        </p:blipFill>
        <p:spPr bwMode="auto">
          <a:xfrm>
            <a:off x="6952957" y="5250656"/>
            <a:ext cx="1726019" cy="1726019"/>
          </a:xfrm>
          <a:prstGeom prst="rect">
            <a:avLst/>
          </a:prstGeom>
          <a:noFill/>
        </p:spPr>
      </p:pic>
    </p:spTree>
    <p:extLst>
      <p:ext uri="{BB962C8B-B14F-4D97-AF65-F5344CB8AC3E}">
        <p14:creationId xmlns:p14="http://schemas.microsoft.com/office/powerpoint/2010/main" val="3540213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1</a:t>
            </a:r>
            <a:endParaRPr lang="en-GB" sz="2800" dirty="0"/>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solidFill>
                  <a:srgbClr val="1F497D"/>
                </a:solidFill>
                <a:ea typeface="Calibri"/>
                <a:cs typeface="Times New Roman"/>
              </a:rPr>
              <a:t>Which </a:t>
            </a:r>
            <a:r>
              <a:rPr lang="en-GB" sz="2400" dirty="0">
                <a:solidFill>
                  <a:srgbClr val="1F497D"/>
                </a:solidFill>
                <a:ea typeface="Calibri"/>
                <a:cs typeface="Times New Roman"/>
              </a:rPr>
              <a:t>two</a:t>
            </a:r>
            <a:r>
              <a:rPr lang="en-GB" sz="2400" b="0" dirty="0">
                <a:solidFill>
                  <a:srgbClr val="1F497D"/>
                </a:solidFill>
                <a:ea typeface="Calibri"/>
                <a:cs typeface="Times New Roman"/>
              </a:rPr>
              <a:t> of the following targets relate predominantly to monetary policy?</a:t>
            </a:r>
          </a:p>
          <a:p>
            <a:endParaRPr lang="en-GB" sz="2400" b="0" dirty="0">
              <a:solidFill>
                <a:srgbClr val="1F497D"/>
              </a:solidFill>
              <a:cs typeface="Times New Roman"/>
            </a:endParaRPr>
          </a:p>
          <a:p>
            <a:r>
              <a:rPr lang="en-GB" sz="2400" b="0" dirty="0"/>
              <a:t> </a:t>
            </a:r>
          </a:p>
          <a:p>
            <a:pPr marL="514350" lvl="0" indent="-514350" algn="just">
              <a:lnSpc>
                <a:spcPct val="115000"/>
              </a:lnSpc>
              <a:spcAft>
                <a:spcPts val="0"/>
              </a:spcAft>
              <a:buFont typeface="+mj-lt"/>
              <a:buAutoNum type="alphaLcParenR"/>
            </a:pPr>
            <a:r>
              <a:rPr lang="en-GB" sz="2400" b="0" dirty="0">
                <a:ea typeface="Calibri"/>
                <a:cs typeface="Times New Roman"/>
              </a:rPr>
              <a:t>increasing tax revenue</a:t>
            </a:r>
          </a:p>
          <a:p>
            <a:pPr marL="514350" lvl="0" indent="-514350" algn="just">
              <a:lnSpc>
                <a:spcPct val="115000"/>
              </a:lnSpc>
              <a:spcAft>
                <a:spcPts val="0"/>
              </a:spcAft>
              <a:buFont typeface="+mj-lt"/>
              <a:buAutoNum type="alphaLcParenR"/>
            </a:pPr>
            <a:r>
              <a:rPr lang="en-GB" sz="2400" b="0" dirty="0">
                <a:ea typeface="Calibri"/>
                <a:cs typeface="Times New Roman"/>
              </a:rPr>
              <a:t>controlling the growth in the size of the money supply </a:t>
            </a:r>
          </a:p>
          <a:p>
            <a:pPr marL="514350" lvl="0" indent="-514350" algn="just">
              <a:lnSpc>
                <a:spcPct val="115000"/>
              </a:lnSpc>
              <a:spcAft>
                <a:spcPts val="0"/>
              </a:spcAft>
              <a:buFont typeface="+mj-lt"/>
              <a:buAutoNum type="alphaLcParenR"/>
            </a:pPr>
            <a:r>
              <a:rPr lang="en-GB" sz="2400" b="0" dirty="0">
                <a:ea typeface="Calibri"/>
                <a:cs typeface="Times New Roman"/>
              </a:rPr>
              <a:t>reducing public expenditure</a:t>
            </a:r>
          </a:p>
          <a:p>
            <a:pPr marL="514350" lvl="0" indent="-514350" algn="just">
              <a:lnSpc>
                <a:spcPct val="115000"/>
              </a:lnSpc>
              <a:spcAft>
                <a:spcPts val="0"/>
              </a:spcAft>
              <a:buFont typeface="+mj-lt"/>
              <a:buAutoNum type="alphaLcParenR"/>
            </a:pPr>
            <a:r>
              <a:rPr lang="en-GB" sz="2400" b="0" dirty="0">
                <a:ea typeface="Calibri"/>
                <a:cs typeface="Times New Roman"/>
              </a:rPr>
              <a:t>keeping interest rates low </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41</a:t>
            </a:fld>
            <a:endParaRPr lang="en-GB" dirty="0"/>
          </a:p>
        </p:txBody>
      </p:sp>
    </p:spTree>
    <p:extLst>
      <p:ext uri="{BB962C8B-B14F-4D97-AF65-F5344CB8AC3E}">
        <p14:creationId xmlns:p14="http://schemas.microsoft.com/office/powerpoint/2010/main" val="42043199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Example 1</a:t>
            </a:r>
            <a:endParaRPr lang="en-GB" sz="2800" dirty="0"/>
          </a:p>
        </p:txBody>
      </p:sp>
      <p:sp>
        <p:nvSpPr>
          <p:cNvPr id="3" name="Content Placeholder 2"/>
          <p:cNvSpPr>
            <a:spLocks noGrp="1"/>
          </p:cNvSpPr>
          <p:nvPr>
            <p:ph idx="4294967295"/>
          </p:nvPr>
        </p:nvSpPr>
        <p:spPr>
          <a:xfrm>
            <a:off x="468000" y="1710000"/>
            <a:ext cx="8138976" cy="4428000"/>
          </a:xfrm>
        </p:spPr>
        <p:txBody>
          <a:bodyPr>
            <a:normAutofit/>
          </a:bodyPr>
          <a:lstStyle/>
          <a:p>
            <a:pPr>
              <a:lnSpc>
                <a:spcPct val="100000"/>
              </a:lnSpc>
            </a:pPr>
            <a:r>
              <a:rPr lang="en-GB" sz="2400" b="0" dirty="0">
                <a:solidFill>
                  <a:srgbClr val="1F497D"/>
                </a:solidFill>
                <a:ea typeface="Calibri"/>
                <a:cs typeface="Times New Roman"/>
              </a:rPr>
              <a:t>Which TWO of the following targets relate predominantly to monetary policy?</a:t>
            </a:r>
          </a:p>
          <a:p>
            <a:endParaRPr lang="en-GB" sz="2400" b="0" dirty="0"/>
          </a:p>
          <a:p>
            <a:pPr marL="514350" lvl="0" indent="-514350" algn="just">
              <a:lnSpc>
                <a:spcPct val="115000"/>
              </a:lnSpc>
              <a:spcAft>
                <a:spcPts val="0"/>
              </a:spcAft>
              <a:buFont typeface="+mj-lt"/>
              <a:buAutoNum type="arabicParenR"/>
            </a:pPr>
            <a:r>
              <a:rPr lang="en-GB" sz="2400" b="0" dirty="0">
                <a:ea typeface="Calibri"/>
                <a:cs typeface="Times New Roman"/>
              </a:rPr>
              <a:t>Increasing tax revenue</a:t>
            </a:r>
          </a:p>
          <a:p>
            <a:pPr marL="514350" lvl="0" indent="-514350" algn="just">
              <a:lnSpc>
                <a:spcPct val="115000"/>
              </a:lnSpc>
              <a:spcAft>
                <a:spcPts val="0"/>
              </a:spcAft>
              <a:buFont typeface="+mj-lt"/>
              <a:buAutoNum type="arabicParenR"/>
            </a:pPr>
            <a:r>
              <a:rPr lang="en-GB" sz="2400" b="0" dirty="0">
                <a:ea typeface="Calibri"/>
                <a:cs typeface="Times New Roman"/>
              </a:rPr>
              <a:t>Controlling the money supply </a:t>
            </a:r>
          </a:p>
          <a:p>
            <a:pPr marL="514350" lvl="0" indent="-514350" algn="just">
              <a:lnSpc>
                <a:spcPct val="115000"/>
              </a:lnSpc>
              <a:spcAft>
                <a:spcPts val="0"/>
              </a:spcAft>
              <a:buFont typeface="+mj-lt"/>
              <a:buAutoNum type="arabicParenR"/>
            </a:pPr>
            <a:r>
              <a:rPr lang="en-GB" sz="2400" b="0" dirty="0">
                <a:ea typeface="Calibri"/>
                <a:cs typeface="Times New Roman"/>
              </a:rPr>
              <a:t>Reducing public expenditure</a:t>
            </a:r>
          </a:p>
          <a:p>
            <a:pPr marL="514350" lvl="0" indent="-514350" algn="just">
              <a:lnSpc>
                <a:spcPct val="115000"/>
              </a:lnSpc>
              <a:spcAft>
                <a:spcPts val="0"/>
              </a:spcAft>
              <a:buFont typeface="+mj-lt"/>
              <a:buAutoNum type="arabicParenR"/>
            </a:pPr>
            <a:r>
              <a:rPr lang="en-GB" sz="2400" b="0" dirty="0">
                <a:ea typeface="Calibri"/>
                <a:cs typeface="Times New Roman"/>
              </a:rPr>
              <a:t>Keeping interest rates low </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42</a:t>
            </a:fld>
            <a:endParaRPr lang="en-GB" dirty="0"/>
          </a:p>
        </p:txBody>
      </p:sp>
      <p:sp>
        <p:nvSpPr>
          <p:cNvPr id="6" name="Oval 5"/>
          <p:cNvSpPr/>
          <p:nvPr/>
        </p:nvSpPr>
        <p:spPr>
          <a:xfrm>
            <a:off x="296418" y="2015256"/>
            <a:ext cx="1499616" cy="439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2908554" y="3482792"/>
            <a:ext cx="1075493" cy="461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31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558000"/>
            <a:ext cx="6666917" cy="900000"/>
          </a:xfrm>
        </p:spPr>
        <p:txBody>
          <a:bodyPr/>
          <a:lstStyle/>
          <a:p>
            <a:r>
              <a:rPr lang="en-GB" dirty="0"/>
              <a:t>Example </a:t>
            </a:r>
            <a:r>
              <a:rPr lang="en-GB" dirty="0" smtClean="0"/>
              <a:t>2</a:t>
            </a:r>
            <a:endParaRPr lang="en-GB" sz="2800" dirty="0"/>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solidFill>
                  <a:srgbClr val="1F497D"/>
                </a:solidFill>
                <a:ea typeface="Calibri"/>
                <a:cs typeface="Times New Roman"/>
              </a:rPr>
              <a:t>Which of the following </a:t>
            </a:r>
            <a:r>
              <a:rPr lang="en-GB" sz="2400" b="0" dirty="0" smtClean="0">
                <a:solidFill>
                  <a:srgbClr val="1F497D"/>
                </a:solidFill>
                <a:ea typeface="Calibri"/>
                <a:cs typeface="Times New Roman"/>
              </a:rPr>
              <a:t>can </a:t>
            </a:r>
            <a:r>
              <a:rPr lang="en-GB" sz="2400" b="0" dirty="0">
                <a:solidFill>
                  <a:srgbClr val="1F497D"/>
                </a:solidFill>
                <a:ea typeface="Calibri"/>
                <a:cs typeface="Times New Roman"/>
              </a:rPr>
              <a:t>be used to increase security of confidential information within a school or company?</a:t>
            </a:r>
            <a:r>
              <a:rPr lang="en-GB" sz="2400" b="0" dirty="0"/>
              <a:t> </a:t>
            </a:r>
          </a:p>
          <a:p>
            <a:pPr>
              <a:lnSpc>
                <a:spcPct val="100000"/>
              </a:lnSpc>
            </a:pPr>
            <a:endParaRPr lang="en-GB" sz="2400" b="0" dirty="0"/>
          </a:p>
          <a:p>
            <a:pPr marL="544513" indent="-544513">
              <a:lnSpc>
                <a:spcPct val="100000"/>
              </a:lnSpc>
              <a:buFont typeface="+mj-lt"/>
              <a:buAutoNum type="alphaLcParenR"/>
            </a:pPr>
            <a:r>
              <a:rPr lang="en-GB" sz="2400" b="0" dirty="0"/>
              <a:t>anti-virus software </a:t>
            </a:r>
          </a:p>
          <a:p>
            <a:pPr marL="544513" indent="-544513">
              <a:lnSpc>
                <a:spcPct val="100000"/>
              </a:lnSpc>
              <a:buFont typeface="+mj-lt"/>
              <a:buAutoNum type="alphaLcParenR"/>
            </a:pPr>
            <a:r>
              <a:rPr lang="en-GB" sz="2400" b="0" dirty="0"/>
              <a:t>staff training on security risks </a:t>
            </a:r>
          </a:p>
          <a:p>
            <a:pPr marL="544513" indent="-544513">
              <a:lnSpc>
                <a:spcPct val="100000"/>
              </a:lnSpc>
              <a:buFont typeface="+mj-lt"/>
              <a:buAutoNum type="alphaLcParenR"/>
            </a:pPr>
            <a:r>
              <a:rPr lang="en-GB" sz="2400" b="0" dirty="0"/>
              <a:t>backing up files to personal email account</a:t>
            </a:r>
          </a:p>
          <a:p>
            <a:pPr marL="544513" indent="-544513">
              <a:lnSpc>
                <a:spcPct val="100000"/>
              </a:lnSpc>
              <a:buFont typeface="+mj-lt"/>
              <a:buAutoNum type="alphaLcParenR"/>
            </a:pPr>
            <a:r>
              <a:rPr lang="en-GB" sz="2400" b="0" dirty="0"/>
              <a:t>ensuring passwords are written down somewhere in case user forgets them </a:t>
            </a:r>
          </a:p>
          <a:p>
            <a:endParaRPr lang="en-GB" sz="2800" dirty="0"/>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43</a:t>
            </a:fld>
            <a:endParaRPr lang="en-GB" dirty="0"/>
          </a:p>
        </p:txBody>
      </p:sp>
    </p:spTree>
    <p:extLst>
      <p:ext uri="{BB962C8B-B14F-4D97-AF65-F5344CB8AC3E}">
        <p14:creationId xmlns:p14="http://schemas.microsoft.com/office/powerpoint/2010/main" val="2028191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normAutofit/>
          </a:bodyPr>
          <a:lstStyle/>
          <a:p>
            <a:r>
              <a:rPr lang="en-GB" sz="3200" dirty="0"/>
              <a:t>More than just multiple choice…</a:t>
            </a:r>
          </a:p>
        </p:txBody>
      </p:sp>
      <p:sp>
        <p:nvSpPr>
          <p:cNvPr id="3" name="Content Placeholder 2"/>
          <p:cNvSpPr>
            <a:spLocks noGrp="1"/>
          </p:cNvSpPr>
          <p:nvPr>
            <p:ph idx="4294967295"/>
          </p:nvPr>
        </p:nvSpPr>
        <p:spPr>
          <a:xfrm>
            <a:off x="468000" y="1656000"/>
            <a:ext cx="8138976" cy="4428000"/>
          </a:xfrm>
        </p:spPr>
        <p:txBody>
          <a:bodyPr>
            <a:normAutofit/>
          </a:bodyPr>
          <a:lstStyle/>
          <a:p>
            <a:pPr>
              <a:lnSpc>
                <a:spcPct val="100000"/>
              </a:lnSpc>
            </a:pPr>
            <a:r>
              <a:rPr lang="en-GB" sz="2400" b="0" dirty="0"/>
              <a:t>Closed questions can include many different item types in which students choose the answer from a supplied range – not just multiple choice.</a:t>
            </a:r>
          </a:p>
          <a:p>
            <a:pPr>
              <a:lnSpc>
                <a:spcPct val="100000"/>
              </a:lnSpc>
            </a:pPr>
            <a:r>
              <a:rPr lang="en-GB" sz="2400" b="0" dirty="0"/>
              <a:t>Especially within an e-assessment, the items can be generated to include sequencing, matching, drag-and-dropping or selecting. You will be introduced to these in our next session.</a:t>
            </a:r>
          </a:p>
        </p:txBody>
      </p:sp>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44</a:t>
            </a:fld>
            <a:endParaRPr lang="en-GB" dirty="0"/>
          </a:p>
        </p:txBody>
      </p:sp>
    </p:spTree>
    <p:extLst>
      <p:ext uri="{BB962C8B-B14F-4D97-AF65-F5344CB8AC3E}">
        <p14:creationId xmlns:p14="http://schemas.microsoft.com/office/powerpoint/2010/main" val="1646831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00" y="468000"/>
            <a:ext cx="6666917" cy="900000"/>
          </a:xfrm>
        </p:spPr>
        <p:txBody>
          <a:bodyPr/>
          <a:lstStyle/>
          <a:p>
            <a:r>
              <a:rPr lang="en-GB" dirty="0"/>
              <a:t>Question Writing Activity</a:t>
            </a:r>
          </a:p>
        </p:txBody>
      </p:sp>
      <p:pic>
        <p:nvPicPr>
          <p:cNvPr id="6" name="Content Placeholder 5"/>
          <p:cNvPicPr>
            <a:picLocks noGrp="1" noChangeAspect="1"/>
          </p:cNvPicPr>
          <p:nvPr>
            <p:ph idx="4294967295"/>
          </p:nvPr>
        </p:nvPicPr>
        <p:blipFill>
          <a:blip r:embed="rId2" cstate="hqprint">
            <a:extLst>
              <a:ext uri="{28A0092B-C50C-407E-A947-70E740481C1C}">
                <a14:useLocalDpi xmlns:a14="http://schemas.microsoft.com/office/drawing/2010/main" val="0"/>
              </a:ext>
            </a:extLst>
          </a:blip>
          <a:stretch>
            <a:fillRect/>
          </a:stretch>
        </p:blipFill>
        <p:spPr>
          <a:xfrm>
            <a:off x="2441584" y="2944457"/>
            <a:ext cx="4085541" cy="3066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p:cNvSpPr>
            <a:spLocks noGrp="1"/>
          </p:cNvSpPr>
          <p:nvPr>
            <p:ph type="ftr" sz="quarter" idx="3"/>
          </p:nvPr>
        </p:nvSpPr>
        <p:spPr>
          <a:xfrm>
            <a:off x="468000" y="6480000"/>
            <a:ext cx="5486400" cy="252000"/>
          </a:xfrm>
        </p:spPr>
        <p:txBody>
          <a:bodyPr/>
          <a:lstStyle/>
          <a:p>
            <a:r>
              <a:rPr lang="en-GB"/>
              <a:t>Restricted</a:t>
            </a:r>
            <a:endParaRPr lang="en-GB" dirty="0"/>
          </a:p>
        </p:txBody>
      </p:sp>
      <p:sp>
        <p:nvSpPr>
          <p:cNvPr id="5" name="Slide Number Placeholder 4"/>
          <p:cNvSpPr>
            <a:spLocks noGrp="1"/>
          </p:cNvSpPr>
          <p:nvPr>
            <p:ph type="sldNum" sz="quarter" idx="4"/>
          </p:nvPr>
        </p:nvSpPr>
        <p:spPr>
          <a:xfrm>
            <a:off x="8172000" y="6480000"/>
            <a:ext cx="506976" cy="252000"/>
          </a:xfrm>
        </p:spPr>
        <p:txBody>
          <a:bodyPr/>
          <a:lstStyle/>
          <a:p>
            <a:fld id="{1608FF17-83F6-4320-ABB9-493BD2F5E45E}" type="slidenum">
              <a:rPr lang="en-GB" smtClean="0"/>
              <a:pPr/>
              <a:t>45</a:t>
            </a:fld>
            <a:endParaRPr lang="en-GB" dirty="0"/>
          </a:p>
        </p:txBody>
      </p:sp>
      <p:sp>
        <p:nvSpPr>
          <p:cNvPr id="7" name="Title 1"/>
          <p:cNvSpPr txBox="1">
            <a:spLocks/>
          </p:cNvSpPr>
          <p:nvPr/>
        </p:nvSpPr>
        <p:spPr>
          <a:xfrm>
            <a:off x="467999" y="1805657"/>
            <a:ext cx="7704001" cy="900000"/>
          </a:xfrm>
          <a:prstGeom prst="rect">
            <a:avLst/>
          </a:prstGeom>
        </p:spPr>
        <p:txBody>
          <a:bodyPr vert="horz" lIns="0" tIns="0" rIns="0" bIns="0" rtlCol="0" anchor="t" anchorCtr="0">
            <a:normAutofit/>
          </a:bodyPr>
          <a:lst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a:lstStyle>
          <a:p>
            <a:pPr algn="ctr"/>
            <a:r>
              <a:rPr lang="en-GB" dirty="0"/>
              <a:t>Task: Write </a:t>
            </a:r>
            <a:r>
              <a:rPr lang="en-GB" dirty="0" smtClean="0"/>
              <a:t>four </a:t>
            </a:r>
            <a:r>
              <a:rPr lang="en-GB" dirty="0"/>
              <a:t>multiple choice questions for your unit.</a:t>
            </a:r>
          </a:p>
        </p:txBody>
      </p:sp>
    </p:spTree>
    <p:extLst>
      <p:ext uri="{BB962C8B-B14F-4D97-AF65-F5344CB8AC3E}">
        <p14:creationId xmlns:p14="http://schemas.microsoft.com/office/powerpoint/2010/main" val="1705731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48113-A281-440F-B5E5-D8E235DC552C}"/>
              </a:ext>
            </a:extLst>
          </p:cNvPr>
          <p:cNvSpPr>
            <a:spLocks noGrp="1"/>
          </p:cNvSpPr>
          <p:nvPr>
            <p:ph type="title"/>
          </p:nvPr>
        </p:nvSpPr>
        <p:spPr/>
        <p:txBody>
          <a:bodyPr/>
          <a:lstStyle/>
          <a:p>
            <a:r>
              <a:rPr lang="en-GB" dirty="0"/>
              <a:t>Writing a closed question stages:</a:t>
            </a:r>
          </a:p>
        </p:txBody>
      </p:sp>
      <p:sp>
        <p:nvSpPr>
          <p:cNvPr id="3" name="Content Placeholder 2">
            <a:extLst>
              <a:ext uri="{FF2B5EF4-FFF2-40B4-BE49-F238E27FC236}">
                <a16:creationId xmlns:a16="http://schemas.microsoft.com/office/drawing/2014/main" id="{EBE1AFA2-8A01-4DDF-87F5-D508C57F81DC}"/>
              </a:ext>
            </a:extLst>
          </p:cNvPr>
          <p:cNvSpPr>
            <a:spLocks noGrp="1"/>
          </p:cNvSpPr>
          <p:nvPr>
            <p:ph idx="1"/>
          </p:nvPr>
        </p:nvSpPr>
        <p:spPr>
          <a:xfrm>
            <a:off x="468000" y="1567543"/>
            <a:ext cx="8458286" cy="4912457"/>
          </a:xfrm>
        </p:spPr>
        <p:txBody>
          <a:bodyPr>
            <a:normAutofit/>
          </a:bodyPr>
          <a:lstStyle/>
          <a:p>
            <a:pPr marL="342900" indent="-342900">
              <a:buFont typeface="Arial" panose="020B0604020202020204" pitchFamily="34" charset="0"/>
              <a:buChar char="•"/>
            </a:pPr>
            <a:r>
              <a:rPr lang="en-GB" b="0" dirty="0"/>
              <a:t>Look at the syllabus for the unit you have chosen for test one</a:t>
            </a:r>
          </a:p>
          <a:p>
            <a:pPr marL="342900" indent="-342900">
              <a:buFont typeface="Arial" panose="020B0604020202020204" pitchFamily="34" charset="0"/>
              <a:buChar char="•"/>
            </a:pPr>
            <a:r>
              <a:rPr lang="en-GB" b="0" dirty="0"/>
              <a:t>Look at the assessment criteria: This is what the test as a whole must assess</a:t>
            </a:r>
          </a:p>
          <a:p>
            <a:pPr marL="342900" indent="-342900">
              <a:buFont typeface="Arial" panose="020B0604020202020204" pitchFamily="34" charset="0"/>
              <a:buChar char="•"/>
            </a:pPr>
            <a:r>
              <a:rPr lang="en-GB" b="0" dirty="0"/>
              <a:t>Look at the learning objectives- ignore any ones that are not assessible </a:t>
            </a:r>
          </a:p>
          <a:p>
            <a:pPr marL="342900" indent="-342900">
              <a:buFont typeface="Arial" panose="020B0604020202020204" pitchFamily="34" charset="0"/>
              <a:buChar char="•"/>
            </a:pPr>
            <a:r>
              <a:rPr lang="en-GB" b="0" dirty="0"/>
              <a:t>Choose one learning objective you think you could write a multiple choice question to assess</a:t>
            </a:r>
          </a:p>
          <a:p>
            <a:pPr marL="342900" indent="-342900">
              <a:buFont typeface="Arial" panose="020B0604020202020204" pitchFamily="34" charset="0"/>
              <a:buChar char="•"/>
            </a:pPr>
            <a:r>
              <a:rPr lang="en-GB" b="0" dirty="0"/>
              <a:t>Draft your question on </a:t>
            </a:r>
            <a:r>
              <a:rPr lang="en-GB" b="0" dirty="0" smtClean="0"/>
              <a:t>Word</a:t>
            </a:r>
            <a:endParaRPr lang="en-GB" b="0" dirty="0"/>
          </a:p>
          <a:p>
            <a:pPr marL="342900" indent="-342900">
              <a:buFont typeface="Arial" panose="020B0604020202020204" pitchFamily="34" charset="0"/>
              <a:buChar char="•"/>
            </a:pPr>
            <a:r>
              <a:rPr lang="en-GB" b="0" dirty="0"/>
              <a:t>Check that the stem is worded clearly and simply</a:t>
            </a:r>
          </a:p>
          <a:p>
            <a:pPr marL="342900" indent="-342900">
              <a:buFont typeface="Arial" panose="020B0604020202020204" pitchFamily="34" charset="0"/>
              <a:buChar char="•"/>
            </a:pPr>
            <a:r>
              <a:rPr lang="en-GB" b="0" dirty="0"/>
              <a:t>Check the key is the only correct answer</a:t>
            </a:r>
          </a:p>
          <a:p>
            <a:pPr marL="342900" indent="-342900">
              <a:buFont typeface="Arial" panose="020B0604020202020204" pitchFamily="34" charset="0"/>
              <a:buChar char="•"/>
            </a:pPr>
            <a:r>
              <a:rPr lang="en-GB" b="0" dirty="0"/>
              <a:t>Check the distractors are plausible, but clearly wrong</a:t>
            </a:r>
          </a:p>
          <a:p>
            <a:pPr marL="342900" indent="-342900">
              <a:buFont typeface="Arial" panose="020B0604020202020204" pitchFamily="34" charset="0"/>
              <a:buChar char="•"/>
            </a:pPr>
            <a:r>
              <a:rPr lang="en-GB" b="0" dirty="0"/>
              <a:t>Ask your neighbour to do the question and consider any changes they suggest</a:t>
            </a:r>
          </a:p>
        </p:txBody>
      </p:sp>
      <p:sp>
        <p:nvSpPr>
          <p:cNvPr id="4" name="Footer Placeholder 3">
            <a:extLst>
              <a:ext uri="{FF2B5EF4-FFF2-40B4-BE49-F238E27FC236}">
                <a16:creationId xmlns:a16="http://schemas.microsoft.com/office/drawing/2014/main" id="{A190BD7D-011F-4CAD-A776-39D6C12971E7}"/>
              </a:ext>
            </a:extLst>
          </p:cNvPr>
          <p:cNvSpPr>
            <a:spLocks noGrp="1"/>
          </p:cNvSpPr>
          <p:nvPr>
            <p:ph type="ftr" sz="quarter" idx="3"/>
          </p:nvPr>
        </p:nvSpPr>
        <p:spPr/>
        <p:txBody>
          <a:bodyPr/>
          <a:lstStyle/>
          <a:p>
            <a:r>
              <a:rPr lang="en-GB"/>
              <a:t>Restricted</a:t>
            </a:r>
            <a:endParaRPr lang="en-GB" dirty="0"/>
          </a:p>
        </p:txBody>
      </p:sp>
      <p:sp>
        <p:nvSpPr>
          <p:cNvPr id="5" name="Slide Number Placeholder 4">
            <a:extLst>
              <a:ext uri="{FF2B5EF4-FFF2-40B4-BE49-F238E27FC236}">
                <a16:creationId xmlns:a16="http://schemas.microsoft.com/office/drawing/2014/main" id="{68F2713B-D7DC-43F8-9F79-652A25755C08}"/>
              </a:ext>
            </a:extLst>
          </p:cNvPr>
          <p:cNvSpPr>
            <a:spLocks noGrp="1"/>
          </p:cNvSpPr>
          <p:nvPr>
            <p:ph type="sldNum" sz="quarter" idx="4"/>
          </p:nvPr>
        </p:nvSpPr>
        <p:spPr/>
        <p:txBody>
          <a:bodyPr/>
          <a:lstStyle/>
          <a:p>
            <a:fld id="{1608FF17-83F6-4320-ABB9-493BD2F5E45E}" type="slidenum">
              <a:rPr lang="en-GB" smtClean="0"/>
              <a:pPr/>
              <a:t>46</a:t>
            </a:fld>
            <a:endParaRPr lang="en-GB" dirty="0"/>
          </a:p>
        </p:txBody>
      </p:sp>
    </p:spTree>
    <p:extLst>
      <p:ext uri="{BB962C8B-B14F-4D97-AF65-F5344CB8AC3E}">
        <p14:creationId xmlns:p14="http://schemas.microsoft.com/office/powerpoint/2010/main" val="2122411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879992-3F41-4B46-BA25-E7177D817D8A}"/>
              </a:ext>
            </a:extLst>
          </p:cNvPr>
          <p:cNvSpPr>
            <a:spLocks noGrp="1"/>
          </p:cNvSpPr>
          <p:nvPr>
            <p:ph type="body" sz="quarter" idx="10"/>
          </p:nvPr>
        </p:nvSpPr>
        <p:spPr/>
        <p:txBody>
          <a:bodyPr/>
          <a:lstStyle/>
          <a:p>
            <a:r>
              <a:rPr lang="en-GB"/>
              <a:t>Evidence for excellence </a:t>
            </a:r>
          </a:p>
          <a:p>
            <a:r>
              <a:rPr lang="en-GB"/>
              <a:t>in education</a:t>
            </a:r>
            <a:endParaRPr lang="en-GB" dirty="0"/>
          </a:p>
        </p:txBody>
      </p:sp>
      <p:sp>
        <p:nvSpPr>
          <p:cNvPr id="3" name="Text Placeholder 2">
            <a:extLst>
              <a:ext uri="{FF2B5EF4-FFF2-40B4-BE49-F238E27FC236}">
                <a16:creationId xmlns:a16="http://schemas.microsoft.com/office/drawing/2014/main" id="{025718DA-E511-49D0-BF8F-901B935FD0CF}"/>
              </a:ext>
            </a:extLst>
          </p:cNvPr>
          <p:cNvSpPr>
            <a:spLocks noGrp="1"/>
          </p:cNvSpPr>
          <p:nvPr>
            <p:ph type="body" sz="quarter" idx="11"/>
          </p:nvPr>
        </p:nvSpPr>
        <p:spPr>
          <a:xfrm>
            <a:off x="4324348" y="4004292"/>
            <a:ext cx="4536000" cy="1642529"/>
          </a:xfrm>
        </p:spPr>
        <p:txBody>
          <a:bodyPr/>
          <a:lstStyle/>
          <a:p>
            <a:r>
              <a:rPr lang="en-GB" dirty="0"/>
              <a:t>© </a:t>
            </a:r>
            <a:r>
              <a:rPr lang="en-GB" b="1" dirty="0"/>
              <a:t>National Foundation for Educational Research 2018</a:t>
            </a:r>
          </a:p>
          <a:p>
            <a:r>
              <a:rPr lang="en-GB" dirty="0"/>
              <a:t>All rights reserved. No part of this document may be reproduced or transmitted </a:t>
            </a:r>
            <a:br>
              <a:rPr lang="en-GB" dirty="0"/>
            </a:br>
            <a:r>
              <a:rPr lang="en-GB" dirty="0"/>
              <a:t>in any form or by any means, electronic, mechanical, photocopying, or otherwise, without prior written permission of NFER.</a:t>
            </a:r>
          </a:p>
          <a:p>
            <a:r>
              <a:rPr lang="en-GB" dirty="0"/>
              <a:t>The Mere, Upton Park, Slough, Berks SL1 2DQ </a:t>
            </a:r>
            <a:br>
              <a:rPr lang="en-GB" dirty="0"/>
            </a:br>
            <a:r>
              <a:rPr lang="en-GB" b="1" dirty="0"/>
              <a:t>T: </a:t>
            </a:r>
            <a:r>
              <a:rPr lang="en-GB" dirty="0"/>
              <a:t>+44 (0)1753 574123 •</a:t>
            </a:r>
            <a:r>
              <a:rPr lang="en-GB" b="1" dirty="0"/>
              <a:t> F: </a:t>
            </a:r>
            <a:r>
              <a:rPr lang="en-GB" dirty="0"/>
              <a:t>+44 (0)1753 691632 • enquiries@nfer.ac.uk</a:t>
            </a:r>
          </a:p>
          <a:p>
            <a:pPr lvl="1"/>
            <a:r>
              <a:rPr lang="en-GB" b="1" dirty="0"/>
              <a:t>www.nfer.ac.uk</a:t>
            </a:r>
          </a:p>
          <a:p>
            <a:endParaRPr lang="en-GB" dirty="0"/>
          </a:p>
        </p:txBody>
      </p:sp>
    </p:spTree>
    <p:extLst>
      <p:ext uri="{BB962C8B-B14F-4D97-AF65-F5344CB8AC3E}">
        <p14:creationId xmlns:p14="http://schemas.microsoft.com/office/powerpoint/2010/main" val="2278346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a:xfrm>
            <a:off x="468000" y="468000"/>
            <a:ext cx="6666917" cy="900000"/>
          </a:xfrm>
        </p:spPr>
        <p:txBody>
          <a:bodyPr>
            <a:normAutofit/>
          </a:bodyPr>
          <a:lstStyle/>
          <a:p>
            <a:r>
              <a:rPr lang="en-GB" dirty="0"/>
              <a:t>Language – keep it simple</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4294967295"/>
          </p:nvPr>
        </p:nvSpPr>
        <p:spPr>
          <a:xfrm>
            <a:off x="341377" y="1548384"/>
            <a:ext cx="8265600" cy="4840223"/>
          </a:xfrm>
        </p:spPr>
        <p:txBody>
          <a:bodyPr>
            <a:normAutofit fontScale="47500" lnSpcReduction="20000"/>
          </a:bodyPr>
          <a:lstStyle/>
          <a:p>
            <a:pPr marL="342900" lvl="2" indent="-342900">
              <a:lnSpc>
                <a:spcPct val="120000"/>
              </a:lnSpc>
            </a:pPr>
            <a:r>
              <a:rPr lang="en-GB" sz="5100" dirty="0"/>
              <a:t>short sentences</a:t>
            </a:r>
          </a:p>
          <a:p>
            <a:pPr marL="342900" lvl="2" indent="-342900">
              <a:lnSpc>
                <a:spcPct val="120000"/>
              </a:lnSpc>
            </a:pPr>
            <a:r>
              <a:rPr lang="en-GB" sz="5100" dirty="0"/>
              <a:t>simple vocabulary </a:t>
            </a:r>
          </a:p>
          <a:p>
            <a:pPr marL="342900" lvl="2" indent="-342900">
              <a:lnSpc>
                <a:spcPct val="120000"/>
              </a:lnSpc>
            </a:pPr>
            <a:r>
              <a:rPr lang="en-GB" sz="5100" dirty="0"/>
              <a:t>natural sounding language </a:t>
            </a:r>
            <a:endParaRPr lang="en-GB" sz="3600" b="1" dirty="0">
              <a:solidFill>
                <a:srgbClr val="002060"/>
              </a:solidFill>
            </a:endParaRPr>
          </a:p>
          <a:p>
            <a:pPr marL="0" lvl="2" indent="0">
              <a:lnSpc>
                <a:spcPct val="120000"/>
              </a:lnSpc>
              <a:buNone/>
            </a:pPr>
            <a:r>
              <a:rPr lang="en-GB" sz="3600" dirty="0">
                <a:solidFill>
                  <a:srgbClr val="002060"/>
                </a:solidFill>
              </a:rPr>
              <a:t>How can you tell that a lot of time had passed between when the children first spotted the lost cat and when they rescued it? </a:t>
            </a:r>
            <a:r>
              <a:rPr lang="en-GB" sz="3600" dirty="0">
                <a:solidFill>
                  <a:srgbClr val="FF0000"/>
                </a:solidFill>
                <a:sym typeface="Wingdings 2" panose="05020102010507070707" pitchFamily="18" charset="2"/>
              </a:rPr>
              <a:t></a:t>
            </a:r>
            <a:endParaRPr lang="en-GB" sz="3600" dirty="0">
              <a:sym typeface="Wingdings 2" panose="05020102010507070707" pitchFamily="18" charset="2"/>
            </a:endParaRPr>
          </a:p>
          <a:p>
            <a:r>
              <a:rPr lang="en-GB" sz="3600" b="0" dirty="0">
                <a:solidFill>
                  <a:srgbClr val="00B050"/>
                </a:solidFill>
                <a:sym typeface="Wingdings"/>
              </a:rPr>
              <a:t>A lot of time passed between first spotting the lost cat and rescuing it.</a:t>
            </a:r>
            <a:endParaRPr lang="en-GB" sz="3600" b="0" dirty="0">
              <a:solidFill>
                <a:srgbClr val="00B050"/>
              </a:solidFill>
            </a:endParaRPr>
          </a:p>
          <a:p>
            <a:r>
              <a:rPr lang="en-GB" sz="3600" b="0" dirty="0">
                <a:solidFill>
                  <a:srgbClr val="00B050"/>
                </a:solidFill>
                <a:sym typeface="Wingdings"/>
              </a:rPr>
              <a:t>How can you tell this? </a:t>
            </a:r>
            <a:r>
              <a:rPr lang="en-GB" sz="4400" dirty="0">
                <a:solidFill>
                  <a:srgbClr val="FF0000"/>
                </a:solidFill>
                <a:sym typeface="Wingdings"/>
              </a:rPr>
              <a:t></a:t>
            </a:r>
            <a:endParaRPr lang="en-GB" sz="4400" dirty="0">
              <a:solidFill>
                <a:srgbClr val="FF0000"/>
              </a:solidFill>
            </a:endParaRPr>
          </a:p>
          <a:p>
            <a:pPr marL="0" lvl="2" indent="0">
              <a:lnSpc>
                <a:spcPct val="100000"/>
              </a:lnSpc>
              <a:buNone/>
            </a:pPr>
            <a:endParaRPr lang="en-GB" sz="3600" dirty="0">
              <a:solidFill>
                <a:srgbClr val="002060"/>
              </a:solidFill>
            </a:endParaRPr>
          </a:p>
          <a:p>
            <a:pPr marL="0" lvl="2" indent="0">
              <a:lnSpc>
                <a:spcPct val="100000"/>
              </a:lnSpc>
              <a:buNone/>
            </a:pPr>
            <a:r>
              <a:rPr lang="en-GB" sz="3600" dirty="0">
                <a:solidFill>
                  <a:srgbClr val="002060"/>
                </a:solidFill>
              </a:rPr>
              <a:t>After heating salt crystals and water, what happens to the salt? </a:t>
            </a:r>
            <a:r>
              <a:rPr lang="en-GB" sz="3600" dirty="0">
                <a:solidFill>
                  <a:srgbClr val="FF0000"/>
                </a:solidFill>
                <a:sym typeface="Wingdings 2" panose="05020102010507070707" pitchFamily="18" charset="2"/>
              </a:rPr>
              <a:t></a:t>
            </a:r>
            <a:endParaRPr lang="en-GB" dirty="0"/>
          </a:p>
          <a:p>
            <a:pPr marL="0" lvl="2" indent="0">
              <a:lnSpc>
                <a:spcPct val="100000"/>
              </a:lnSpc>
              <a:buNone/>
            </a:pPr>
            <a:r>
              <a:rPr lang="en-GB" sz="3600" dirty="0">
                <a:solidFill>
                  <a:srgbClr val="00B050"/>
                </a:solidFill>
              </a:rPr>
              <a:t>What happens to salt crystals when they are heated with water? </a:t>
            </a:r>
            <a:r>
              <a:rPr lang="en-GB" sz="3600" dirty="0">
                <a:solidFill>
                  <a:srgbClr val="FF0000"/>
                </a:solidFill>
                <a:sym typeface="Wingdings 2" panose="05020102010507070707" pitchFamily="18" charset="2"/>
              </a:rPr>
              <a:t></a:t>
            </a:r>
            <a:endParaRPr lang="en-GB" sz="3600" dirty="0">
              <a:solidFill>
                <a:srgbClr val="FF0000"/>
              </a:solidFill>
            </a:endParaRPr>
          </a:p>
          <a:p>
            <a:pPr marL="0" lvl="2" indent="0">
              <a:lnSpc>
                <a:spcPct val="100000"/>
              </a:lnSpc>
              <a:buNone/>
            </a:pPr>
            <a:r>
              <a:rPr lang="en-GB" sz="3600" dirty="0">
                <a:solidFill>
                  <a:srgbClr val="00B050"/>
                </a:solidFill>
              </a:rPr>
              <a:t>Jane mixes some salt with water and heats it up. </a:t>
            </a:r>
          </a:p>
          <a:p>
            <a:pPr marL="0" lvl="2" indent="0">
              <a:lnSpc>
                <a:spcPct val="100000"/>
              </a:lnSpc>
              <a:buNone/>
            </a:pPr>
            <a:r>
              <a:rPr lang="en-GB" sz="3600" dirty="0">
                <a:solidFill>
                  <a:srgbClr val="00B050"/>
                </a:solidFill>
              </a:rPr>
              <a:t>What happens to the salt? </a:t>
            </a:r>
            <a:r>
              <a:rPr lang="en-GB" sz="3600" dirty="0">
                <a:solidFill>
                  <a:srgbClr val="FF0000"/>
                </a:solidFill>
                <a:sym typeface="Wingdings 2" panose="05020102010507070707" pitchFamily="18" charset="2"/>
              </a:rPr>
              <a:t></a:t>
            </a:r>
          </a:p>
        </p:txBody>
      </p:sp>
      <p:sp>
        <p:nvSpPr>
          <p:cNvPr id="9" name="Footer Placeholder 8">
            <a:extLst>
              <a:ext uri="{FF2B5EF4-FFF2-40B4-BE49-F238E27FC236}">
                <a16:creationId xmlns:a16="http://schemas.microsoft.com/office/drawing/2014/main" id="{E40A0B66-FCF7-43E3-879B-A5CE8F81F5F3}"/>
              </a:ext>
            </a:extLst>
          </p:cNvPr>
          <p:cNvSpPr>
            <a:spLocks noGrp="1"/>
          </p:cNvSpPr>
          <p:nvPr>
            <p:ph type="ftr" sz="quarter" idx="3"/>
          </p:nvPr>
        </p:nvSpPr>
        <p:spPr>
          <a:xfrm>
            <a:off x="468000" y="6480000"/>
            <a:ext cx="5486400" cy="252000"/>
          </a:xfrm>
        </p:spPr>
        <p:txBody>
          <a:bodyPr/>
          <a:lstStyle/>
          <a:p>
            <a:r>
              <a:rPr lang="en-GB" dirty="0"/>
              <a:t>Restricted</a:t>
            </a:r>
          </a:p>
        </p:txBody>
      </p:sp>
      <p:sp>
        <p:nvSpPr>
          <p:cNvPr id="10" name="Slide Number Placeholder 9">
            <a:extLst>
              <a:ext uri="{FF2B5EF4-FFF2-40B4-BE49-F238E27FC236}">
                <a16:creationId xmlns:a16="http://schemas.microsoft.com/office/drawing/2014/main" id="{FFCEBAA8-D4B8-404D-8352-77AFEB100500}"/>
              </a:ext>
            </a:extLst>
          </p:cNvPr>
          <p:cNvSpPr>
            <a:spLocks noGrp="1"/>
          </p:cNvSpPr>
          <p:nvPr>
            <p:ph type="sldNum" sz="quarter" idx="4"/>
          </p:nvPr>
        </p:nvSpPr>
        <p:spPr>
          <a:xfrm>
            <a:off x="8172000" y="6480000"/>
            <a:ext cx="506976" cy="252000"/>
          </a:xfrm>
        </p:spPr>
        <p:txBody>
          <a:bodyPr/>
          <a:lstStyle/>
          <a:p>
            <a:fld id="{1608FF17-83F6-4320-ABB9-493BD2F5E45E}" type="slidenum">
              <a:rPr lang="en-GB" smtClean="0"/>
              <a:pPr/>
              <a:t>5</a:t>
            </a:fld>
            <a:endParaRPr lang="en-GB" dirty="0"/>
          </a:p>
        </p:txBody>
      </p:sp>
      <p:sp>
        <p:nvSpPr>
          <p:cNvPr id="2" name="AutoShape 2" descr="Image result for contract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052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Placeholder 11"/>
          <p:cNvSpPr>
            <a:spLocks noGrp="1"/>
          </p:cNvSpPr>
          <p:nvPr>
            <p:ph type="body" sz="quarter" idx="10"/>
          </p:nvPr>
        </p:nvSpPr>
        <p:spPr>
          <a:xfrm>
            <a:off x="595599" y="2756211"/>
            <a:ext cx="8423275" cy="3782895"/>
          </a:xfrm>
          <a:solidFill>
            <a:schemeClr val="bg1"/>
          </a:solidFill>
        </p:spPr>
        <p:txBody>
          <a:bodyPr>
            <a:normAutofit fontScale="25000" lnSpcReduction="20000"/>
          </a:bodyPr>
          <a:lstStyle/>
          <a:p>
            <a:pPr eaLnBrk="1" hangingPunct="1">
              <a:lnSpc>
                <a:spcPct val="120000"/>
              </a:lnSpc>
              <a:buFont typeface="Arial" charset="0"/>
              <a:buNone/>
            </a:pPr>
            <a:r>
              <a:rPr lang="en-GB" sz="9600" b="0" i="1" dirty="0">
                <a:latin typeface="Arial" charset="0"/>
                <a:cs typeface="Arial" charset="0"/>
              </a:rPr>
              <a:t>Jane takes a survey of the height of her classmates. </a:t>
            </a:r>
            <a:br>
              <a:rPr lang="en-GB" sz="9600" b="0" i="1" dirty="0">
                <a:latin typeface="Arial" charset="0"/>
                <a:cs typeface="Arial" charset="0"/>
              </a:rPr>
            </a:br>
            <a:r>
              <a:rPr lang="en-GB" sz="9600" b="0" i="1" dirty="0">
                <a:latin typeface="Arial" charset="0"/>
                <a:cs typeface="Arial" charset="0"/>
              </a:rPr>
              <a:t>She measures each student and records the results </a:t>
            </a:r>
            <a:br>
              <a:rPr lang="en-GB" sz="9600" b="0" i="1" dirty="0">
                <a:latin typeface="Arial" charset="0"/>
                <a:cs typeface="Arial" charset="0"/>
              </a:rPr>
            </a:br>
            <a:r>
              <a:rPr lang="en-GB" sz="9600" b="0" i="1" dirty="0">
                <a:latin typeface="Arial" charset="0"/>
                <a:cs typeface="Arial" charset="0"/>
              </a:rPr>
              <a:t>in this chart:</a:t>
            </a:r>
          </a:p>
          <a:p>
            <a:pPr eaLnBrk="1" hangingPunct="1">
              <a:lnSpc>
                <a:spcPct val="120000"/>
              </a:lnSpc>
              <a:buFont typeface="Arial" charset="0"/>
              <a:buNone/>
            </a:pPr>
            <a:endParaRPr lang="en-GB" sz="9600" b="0" i="1" dirty="0">
              <a:latin typeface="Arial" charset="0"/>
              <a:cs typeface="Arial" charset="0"/>
            </a:endParaRPr>
          </a:p>
          <a:p>
            <a:pPr eaLnBrk="1" hangingPunct="1">
              <a:lnSpc>
                <a:spcPct val="120000"/>
              </a:lnSpc>
              <a:buFont typeface="Arial" charset="0"/>
              <a:buNone/>
            </a:pPr>
            <a:endParaRPr lang="en-GB" sz="9600" b="0" i="1" dirty="0">
              <a:latin typeface="Arial" charset="0"/>
              <a:cs typeface="Arial" charset="0"/>
            </a:endParaRPr>
          </a:p>
          <a:p>
            <a:pPr eaLnBrk="1" hangingPunct="1">
              <a:lnSpc>
                <a:spcPct val="120000"/>
              </a:lnSpc>
              <a:buFont typeface="Arial" charset="0"/>
              <a:buNone/>
            </a:pPr>
            <a:r>
              <a:rPr lang="en-GB" sz="9600" b="0" i="1" dirty="0">
                <a:latin typeface="Arial" charset="0"/>
                <a:cs typeface="Arial" charset="0"/>
              </a:rPr>
              <a:t>What was the height of Jane’s tallest class mate?</a:t>
            </a:r>
          </a:p>
          <a:p>
            <a:pPr eaLnBrk="1" hangingPunct="1">
              <a:lnSpc>
                <a:spcPct val="120000"/>
              </a:lnSpc>
              <a:buFont typeface="Arial" charset="0"/>
              <a:buNone/>
            </a:pPr>
            <a:r>
              <a:rPr lang="en-GB" sz="9600" b="0" i="1" dirty="0">
                <a:latin typeface="Arial" charset="0"/>
                <a:cs typeface="Arial" charset="0"/>
              </a:rPr>
              <a:t>What was the median height of the class? </a:t>
            </a:r>
          </a:p>
          <a:p>
            <a:pPr eaLnBrk="1" hangingPunct="1">
              <a:lnSpc>
                <a:spcPct val="120000"/>
              </a:lnSpc>
              <a:buFont typeface="Arial" charset="0"/>
              <a:buNone/>
            </a:pPr>
            <a:r>
              <a:rPr lang="en-GB" sz="9600" b="0" i="1" dirty="0">
                <a:latin typeface="Arial" charset="0"/>
                <a:cs typeface="Arial" charset="0"/>
              </a:rPr>
              <a:t>What is the average height of the class?</a:t>
            </a:r>
          </a:p>
          <a:p>
            <a:pPr eaLnBrk="1" hangingPunct="1">
              <a:buFont typeface="Arial" charset="0"/>
              <a:buNone/>
            </a:pPr>
            <a:endParaRPr lang="en-GB" dirty="0">
              <a:latin typeface="Arial" charset="0"/>
              <a:cs typeface="Arial" charset="0"/>
            </a:endParaRPr>
          </a:p>
          <a:p>
            <a:pPr eaLnBrk="1" hangingPunct="1">
              <a:buFont typeface="Arial" charset="0"/>
              <a:buNone/>
            </a:pPr>
            <a:endParaRPr lang="en-GB" dirty="0">
              <a:latin typeface="Arial" charset="0"/>
              <a:cs typeface="Arial" charset="0"/>
            </a:endParaRPr>
          </a:p>
        </p:txBody>
      </p:sp>
      <p:sp>
        <p:nvSpPr>
          <p:cNvPr id="2055" name="Rectangle 15"/>
          <p:cNvSpPr>
            <a:spLocks noChangeArrowheads="1"/>
          </p:cNvSpPr>
          <p:nvPr/>
        </p:nvSpPr>
        <p:spPr bwMode="auto">
          <a:xfrm>
            <a:off x="7234238" y="4454243"/>
            <a:ext cx="1633538" cy="2786063"/>
          </a:xfrm>
          <a:prstGeom prst="rect">
            <a:avLst/>
          </a:prstGeom>
          <a:noFill/>
          <a:ln w="9525">
            <a:noFill/>
            <a:miter lim="800000"/>
            <a:headEnd/>
            <a:tailEnd/>
          </a:ln>
        </p:spPr>
        <p:txBody>
          <a:bodyPr wrap="none">
            <a:spAutoFit/>
          </a:bodyPr>
          <a:lstStyle/>
          <a:p>
            <a:r>
              <a:rPr lang="en-GB" sz="17500" b="1" dirty="0">
                <a:solidFill>
                  <a:srgbClr val="CA3092"/>
                </a:solidFill>
                <a:sym typeface="Wingdings 2" pitchFamily="18" charset="2"/>
              </a:rPr>
              <a:t></a:t>
            </a:r>
            <a:endParaRPr lang="en-GB" sz="17500" dirty="0">
              <a:solidFill>
                <a:srgbClr val="CA3092"/>
              </a:solidFill>
            </a:endParaRPr>
          </a:p>
        </p:txBody>
      </p:sp>
      <p:sp>
        <p:nvSpPr>
          <p:cNvPr id="10" name="Title 1"/>
          <p:cNvSpPr>
            <a:spLocks noGrp="1"/>
          </p:cNvSpPr>
          <p:nvPr>
            <p:ph type="title"/>
          </p:nvPr>
        </p:nvSpPr>
        <p:spPr>
          <a:xfrm>
            <a:off x="595599" y="145627"/>
            <a:ext cx="6983413" cy="719137"/>
          </a:xfrm>
        </p:spPr>
        <p:txBody>
          <a:bodyPr>
            <a:normAutofit fontScale="90000"/>
          </a:bodyPr>
          <a:lstStyle/>
          <a:p>
            <a:pPr>
              <a:lnSpc>
                <a:spcPct val="100000"/>
              </a:lnSpc>
            </a:pPr>
            <a:r>
              <a:rPr lang="en-GB" dirty="0">
                <a:latin typeface="Arial" charset="0"/>
                <a:cs typeface="Arial" charset="0"/>
              </a:rPr>
              <a:t>Language</a:t>
            </a:r>
            <a:br>
              <a:rPr lang="en-GB" dirty="0">
                <a:latin typeface="Arial" charset="0"/>
                <a:cs typeface="Arial" charset="0"/>
              </a:rPr>
            </a:br>
            <a:r>
              <a:rPr lang="en-GB" dirty="0">
                <a:latin typeface="Arial" charset="0"/>
                <a:cs typeface="Arial" charset="0"/>
              </a:rPr>
              <a:t/>
            </a:r>
            <a:br>
              <a:rPr lang="en-GB" dirty="0">
                <a:latin typeface="Arial" charset="0"/>
                <a:cs typeface="Arial" charset="0"/>
              </a:rPr>
            </a:br>
            <a:r>
              <a:rPr lang="en-GB" sz="2700" dirty="0">
                <a:latin typeface="Arial" charset="0"/>
                <a:cs typeface="Arial" charset="0"/>
              </a:rPr>
              <a:t>Keep the tense consistent across the whole question and the whole set of questions (if they are linked)</a:t>
            </a:r>
            <a:endParaRPr lang="en-US" sz="2700" dirty="0">
              <a:latin typeface="Arial" charset="0"/>
              <a:cs typeface="Arial" charset="0"/>
            </a:endParaRPr>
          </a:p>
        </p:txBody>
      </p:sp>
      <p:pic>
        <p:nvPicPr>
          <p:cNvPr id="2" name="Picture 1"/>
          <p:cNvPicPr>
            <a:picLocks noChangeAspect="1"/>
          </p:cNvPicPr>
          <p:nvPr/>
        </p:nvPicPr>
        <p:blipFill>
          <a:blip r:embed="rId3"/>
          <a:stretch>
            <a:fillRect/>
          </a:stretch>
        </p:blipFill>
        <p:spPr>
          <a:xfrm>
            <a:off x="3463124" y="3597750"/>
            <a:ext cx="1099126" cy="1413161"/>
          </a:xfrm>
          <a:prstGeom prst="rect">
            <a:avLst/>
          </a:prstGeom>
        </p:spPr>
      </p:pic>
    </p:spTree>
    <p:extLst>
      <p:ext uri="{BB962C8B-B14F-4D97-AF65-F5344CB8AC3E}">
        <p14:creationId xmlns:p14="http://schemas.microsoft.com/office/powerpoint/2010/main" val="1658914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Placeholder 11"/>
          <p:cNvSpPr>
            <a:spLocks noGrp="1"/>
          </p:cNvSpPr>
          <p:nvPr>
            <p:ph type="body" sz="quarter" idx="10"/>
          </p:nvPr>
        </p:nvSpPr>
        <p:spPr>
          <a:xfrm>
            <a:off x="610589" y="2756211"/>
            <a:ext cx="8423275" cy="3782895"/>
          </a:xfrm>
          <a:solidFill>
            <a:schemeClr val="bg1"/>
          </a:solidFill>
        </p:spPr>
        <p:txBody>
          <a:bodyPr>
            <a:normAutofit fontScale="25000" lnSpcReduction="20000"/>
          </a:bodyPr>
          <a:lstStyle/>
          <a:p>
            <a:pPr eaLnBrk="1" hangingPunct="1">
              <a:lnSpc>
                <a:spcPct val="120000"/>
              </a:lnSpc>
              <a:buFont typeface="Arial" charset="0"/>
              <a:buNone/>
            </a:pPr>
            <a:r>
              <a:rPr lang="en-GB" sz="9600" b="0" i="1" dirty="0">
                <a:latin typeface="Arial" charset="0"/>
                <a:cs typeface="Arial" charset="0"/>
              </a:rPr>
              <a:t>Jane takes a survey of the height of her classmates. </a:t>
            </a:r>
            <a:br>
              <a:rPr lang="en-GB" sz="9600" b="0" i="1" dirty="0">
                <a:latin typeface="Arial" charset="0"/>
                <a:cs typeface="Arial" charset="0"/>
              </a:rPr>
            </a:br>
            <a:r>
              <a:rPr lang="en-GB" sz="9600" b="0" i="1" dirty="0">
                <a:latin typeface="Arial" charset="0"/>
                <a:cs typeface="Arial" charset="0"/>
              </a:rPr>
              <a:t>She measures each student and records the results </a:t>
            </a:r>
            <a:br>
              <a:rPr lang="en-GB" sz="9600" b="0" i="1" dirty="0">
                <a:latin typeface="Arial" charset="0"/>
                <a:cs typeface="Arial" charset="0"/>
              </a:rPr>
            </a:br>
            <a:r>
              <a:rPr lang="en-GB" sz="9600" b="0" i="1" dirty="0">
                <a:latin typeface="Arial" charset="0"/>
                <a:cs typeface="Arial" charset="0"/>
              </a:rPr>
              <a:t>in this chart:</a:t>
            </a:r>
          </a:p>
          <a:p>
            <a:pPr eaLnBrk="1" hangingPunct="1">
              <a:lnSpc>
                <a:spcPct val="120000"/>
              </a:lnSpc>
              <a:buFont typeface="Arial" charset="0"/>
              <a:buNone/>
            </a:pPr>
            <a:endParaRPr lang="en-GB" sz="9600" b="0" i="1" dirty="0">
              <a:latin typeface="Arial" charset="0"/>
              <a:cs typeface="Arial" charset="0"/>
            </a:endParaRPr>
          </a:p>
          <a:p>
            <a:pPr eaLnBrk="1" hangingPunct="1">
              <a:lnSpc>
                <a:spcPct val="120000"/>
              </a:lnSpc>
              <a:buFont typeface="Arial" charset="0"/>
              <a:buNone/>
            </a:pPr>
            <a:endParaRPr lang="en-GB" sz="9600" b="0" i="1" dirty="0">
              <a:latin typeface="Arial" charset="0"/>
              <a:cs typeface="Arial" charset="0"/>
            </a:endParaRPr>
          </a:p>
          <a:p>
            <a:pPr>
              <a:lnSpc>
                <a:spcPct val="120000"/>
              </a:lnSpc>
            </a:pPr>
            <a:r>
              <a:rPr lang="en-GB" sz="9600" b="0" i="1" dirty="0">
                <a:latin typeface="Arial" charset="0"/>
                <a:cs typeface="Arial" charset="0"/>
              </a:rPr>
              <a:t>What is the height of Jane’s tallest class mate?</a:t>
            </a:r>
          </a:p>
          <a:p>
            <a:pPr>
              <a:lnSpc>
                <a:spcPct val="120000"/>
              </a:lnSpc>
            </a:pPr>
            <a:r>
              <a:rPr lang="en-GB" sz="9600" b="0" i="1" dirty="0">
                <a:latin typeface="Arial" charset="0"/>
                <a:cs typeface="Arial" charset="0"/>
              </a:rPr>
              <a:t>What is the median height of the class? </a:t>
            </a:r>
          </a:p>
          <a:p>
            <a:pPr>
              <a:lnSpc>
                <a:spcPct val="120000"/>
              </a:lnSpc>
            </a:pPr>
            <a:r>
              <a:rPr lang="en-GB" sz="9600" b="0" i="1" dirty="0">
                <a:latin typeface="Arial" charset="0"/>
                <a:cs typeface="Arial" charset="0"/>
              </a:rPr>
              <a:t>What is the average height of the class?</a:t>
            </a:r>
          </a:p>
          <a:p>
            <a:pPr eaLnBrk="1" hangingPunct="1">
              <a:buFont typeface="Arial" charset="0"/>
              <a:buNone/>
            </a:pPr>
            <a:endParaRPr lang="en-GB" dirty="0">
              <a:latin typeface="Arial" charset="0"/>
              <a:cs typeface="Arial" charset="0"/>
            </a:endParaRPr>
          </a:p>
          <a:p>
            <a:pPr eaLnBrk="1" hangingPunct="1">
              <a:buFont typeface="Arial" charset="0"/>
              <a:buNone/>
            </a:pPr>
            <a:endParaRPr lang="en-GB" dirty="0">
              <a:latin typeface="Arial" charset="0"/>
              <a:cs typeface="Arial" charset="0"/>
            </a:endParaRPr>
          </a:p>
        </p:txBody>
      </p:sp>
      <p:sp>
        <p:nvSpPr>
          <p:cNvPr id="2055" name="Rectangle 15"/>
          <p:cNvSpPr>
            <a:spLocks noChangeArrowheads="1"/>
          </p:cNvSpPr>
          <p:nvPr/>
        </p:nvSpPr>
        <p:spPr bwMode="auto">
          <a:xfrm>
            <a:off x="7239311" y="4184086"/>
            <a:ext cx="1904689" cy="2785378"/>
          </a:xfrm>
          <a:prstGeom prst="rect">
            <a:avLst/>
          </a:prstGeom>
          <a:noFill/>
          <a:ln w="9525">
            <a:noFill/>
            <a:miter lim="800000"/>
            <a:headEnd/>
            <a:tailEnd/>
          </a:ln>
        </p:spPr>
        <p:txBody>
          <a:bodyPr wrap="none">
            <a:spAutoFit/>
          </a:bodyPr>
          <a:lstStyle/>
          <a:p>
            <a:r>
              <a:rPr lang="en-GB" sz="17500" b="1" dirty="0">
                <a:solidFill>
                  <a:srgbClr val="ABBB24"/>
                </a:solidFill>
                <a:sym typeface="Wingdings 2" pitchFamily="18" charset="2"/>
              </a:rPr>
              <a:t></a:t>
            </a:r>
            <a:endParaRPr lang="en-GB" sz="17500" dirty="0">
              <a:solidFill>
                <a:srgbClr val="CA3092"/>
              </a:solidFill>
            </a:endParaRPr>
          </a:p>
        </p:txBody>
      </p:sp>
      <p:sp>
        <p:nvSpPr>
          <p:cNvPr id="10" name="Title 1"/>
          <p:cNvSpPr>
            <a:spLocks noGrp="1"/>
          </p:cNvSpPr>
          <p:nvPr>
            <p:ph type="title"/>
          </p:nvPr>
        </p:nvSpPr>
        <p:spPr>
          <a:xfrm>
            <a:off x="610589" y="371567"/>
            <a:ext cx="6983413" cy="719137"/>
          </a:xfrm>
        </p:spPr>
        <p:txBody>
          <a:bodyPr>
            <a:normAutofit fontScale="90000"/>
          </a:bodyPr>
          <a:lstStyle/>
          <a:p>
            <a:pPr>
              <a:lnSpc>
                <a:spcPct val="100000"/>
              </a:lnSpc>
            </a:pPr>
            <a:r>
              <a:rPr lang="en-GB" dirty="0">
                <a:latin typeface="Arial" charset="0"/>
                <a:cs typeface="Arial" charset="0"/>
              </a:rPr>
              <a:t>Language</a:t>
            </a:r>
            <a:br>
              <a:rPr lang="en-GB" dirty="0">
                <a:latin typeface="Arial" charset="0"/>
                <a:cs typeface="Arial" charset="0"/>
              </a:rPr>
            </a:br>
            <a:r>
              <a:rPr lang="en-GB" dirty="0">
                <a:latin typeface="Arial" charset="0"/>
                <a:cs typeface="Arial" charset="0"/>
              </a:rPr>
              <a:t/>
            </a:r>
            <a:br>
              <a:rPr lang="en-GB" dirty="0">
                <a:latin typeface="Arial" charset="0"/>
                <a:cs typeface="Arial" charset="0"/>
              </a:rPr>
            </a:br>
            <a:r>
              <a:rPr lang="en-GB" sz="2700" dirty="0">
                <a:latin typeface="Arial" charset="0"/>
                <a:cs typeface="Arial" charset="0"/>
              </a:rPr>
              <a:t>Keep the tense consistent across the whole question and the whole set of questions (if they are linked)</a:t>
            </a:r>
            <a:endParaRPr lang="en-US" sz="2700" dirty="0">
              <a:latin typeface="Arial" charset="0"/>
              <a:cs typeface="Arial" charset="0"/>
            </a:endParaRPr>
          </a:p>
        </p:txBody>
      </p:sp>
      <p:pic>
        <p:nvPicPr>
          <p:cNvPr id="2" name="Picture 1"/>
          <p:cNvPicPr>
            <a:picLocks noChangeAspect="1"/>
          </p:cNvPicPr>
          <p:nvPr/>
        </p:nvPicPr>
        <p:blipFill>
          <a:blip r:embed="rId3"/>
          <a:stretch>
            <a:fillRect/>
          </a:stretch>
        </p:blipFill>
        <p:spPr>
          <a:xfrm>
            <a:off x="3340608" y="3489565"/>
            <a:ext cx="1080366" cy="1389042"/>
          </a:xfrm>
          <a:prstGeom prst="rect">
            <a:avLst/>
          </a:prstGeom>
        </p:spPr>
      </p:pic>
    </p:spTree>
    <p:extLst>
      <p:ext uri="{BB962C8B-B14F-4D97-AF65-F5344CB8AC3E}">
        <p14:creationId xmlns:p14="http://schemas.microsoft.com/office/powerpoint/2010/main" val="3136105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p:txBody>
          <a:bodyPr>
            <a:normAutofit/>
          </a:bodyPr>
          <a:lstStyle/>
          <a:p>
            <a:r>
              <a:rPr lang="en-GB" dirty="0"/>
              <a:t>Contexts for Questions</a:t>
            </a:r>
            <a:br>
              <a:rPr lang="en-GB" dirty="0"/>
            </a:br>
            <a:endParaRPr lang="en-GB" dirty="0"/>
          </a:p>
        </p:txBody>
      </p:sp>
      <p:sp>
        <p:nvSpPr>
          <p:cNvPr id="2" name="Content Placeholder 1">
            <a:extLst>
              <a:ext uri="{FF2B5EF4-FFF2-40B4-BE49-F238E27FC236}">
                <a16:creationId xmlns:a16="http://schemas.microsoft.com/office/drawing/2014/main" id="{0C189460-526F-43D0-8784-B06BCDACA602}"/>
              </a:ext>
            </a:extLst>
          </p:cNvPr>
          <p:cNvSpPr>
            <a:spLocks noGrp="1"/>
          </p:cNvSpPr>
          <p:nvPr>
            <p:ph idx="10"/>
          </p:nvPr>
        </p:nvSpPr>
        <p:spPr>
          <a:xfrm>
            <a:off x="566670" y="1656000"/>
            <a:ext cx="8112111" cy="3982800"/>
          </a:xfrm>
        </p:spPr>
        <p:txBody>
          <a:bodyPr>
            <a:normAutofit fontScale="77500" lnSpcReduction="20000"/>
          </a:bodyPr>
          <a:lstStyle/>
          <a:p>
            <a:pPr marL="457200" lvl="2" indent="-457200">
              <a:lnSpc>
                <a:spcPct val="120000"/>
              </a:lnSpc>
            </a:pPr>
            <a:r>
              <a:rPr lang="en-GB" sz="2800" dirty="0"/>
              <a:t>A context or scenario sets the question in the </a:t>
            </a:r>
            <a:r>
              <a:rPr lang="en-GB" sz="2800" b="1" dirty="0"/>
              <a:t>real world</a:t>
            </a:r>
            <a:r>
              <a:rPr lang="en-GB" sz="2800" dirty="0"/>
              <a:t>, </a:t>
            </a:r>
            <a:br>
              <a:rPr lang="en-GB" sz="2800" dirty="0"/>
            </a:br>
            <a:r>
              <a:rPr lang="en-GB" sz="2800" dirty="0"/>
              <a:t>rather than asking about abstract ideas.</a:t>
            </a:r>
          </a:p>
          <a:p>
            <a:pPr marL="457200" lvl="2" indent="-457200">
              <a:lnSpc>
                <a:spcPct val="120000"/>
              </a:lnSpc>
            </a:pPr>
            <a:r>
              <a:rPr lang="en-GB" sz="2800" dirty="0"/>
              <a:t>Usually used for </a:t>
            </a:r>
            <a:r>
              <a:rPr lang="en-GB" sz="2800" b="1" dirty="0"/>
              <a:t>application</a:t>
            </a:r>
            <a:r>
              <a:rPr lang="en-GB" sz="2800" dirty="0"/>
              <a:t> questions</a:t>
            </a:r>
            <a:br>
              <a:rPr lang="en-GB" sz="2800" dirty="0"/>
            </a:br>
            <a:r>
              <a:rPr lang="en-GB" sz="2800" dirty="0"/>
              <a:t>but sometimes for knowledge questions.</a:t>
            </a:r>
          </a:p>
          <a:p>
            <a:pPr marL="457200" lvl="2" indent="-457200">
              <a:lnSpc>
                <a:spcPct val="120000"/>
              </a:lnSpc>
            </a:pPr>
            <a:r>
              <a:rPr lang="en-GB" sz="2800" dirty="0"/>
              <a:t>The context must be realistic, using common situations.</a:t>
            </a:r>
          </a:p>
          <a:p>
            <a:pPr marL="457200" lvl="2" indent="-457200">
              <a:lnSpc>
                <a:spcPct val="120000"/>
              </a:lnSpc>
            </a:pPr>
            <a:r>
              <a:rPr lang="en-GB" sz="2800" dirty="0"/>
              <a:t>The context should be recognisable to students from different backgrounds.</a:t>
            </a:r>
          </a:p>
          <a:p>
            <a:pPr marL="457200" lvl="2" indent="-457200">
              <a:lnSpc>
                <a:spcPct val="120000"/>
              </a:lnSpc>
            </a:pPr>
            <a:r>
              <a:rPr lang="en-GB" sz="2800" dirty="0"/>
              <a:t>Characters must have simple, easily </a:t>
            </a:r>
            <a:br>
              <a:rPr lang="en-GB" sz="2800" dirty="0"/>
            </a:br>
            <a:r>
              <a:rPr lang="en-GB" sz="2800" dirty="0"/>
              <a:t>distinguishable names.</a:t>
            </a:r>
          </a:p>
        </p:txBody>
      </p:sp>
      <p:sp>
        <p:nvSpPr>
          <p:cNvPr id="5" name="Footer Placeholder 4">
            <a:extLst>
              <a:ext uri="{FF2B5EF4-FFF2-40B4-BE49-F238E27FC236}">
                <a16:creationId xmlns:a16="http://schemas.microsoft.com/office/drawing/2014/main" id="{831516C4-8EFD-4884-B77B-F575FA81644A}"/>
              </a:ext>
            </a:extLst>
          </p:cNvPr>
          <p:cNvSpPr>
            <a:spLocks noGrp="1"/>
          </p:cNvSpPr>
          <p:nvPr>
            <p:ph type="ftr" sz="quarter" idx="3"/>
          </p:nvPr>
        </p:nvSpPr>
        <p:spPr/>
        <p:txBody>
          <a:bodyPr/>
          <a:lstStyle/>
          <a:p>
            <a:r>
              <a:rPr lang="en-GB"/>
              <a:t>Restricted</a:t>
            </a:r>
            <a:endParaRPr lang="en-GB" dirty="0"/>
          </a:p>
        </p:txBody>
      </p:sp>
      <p:sp>
        <p:nvSpPr>
          <p:cNvPr id="6" name="Slide Number Placeholder 5">
            <a:extLst>
              <a:ext uri="{FF2B5EF4-FFF2-40B4-BE49-F238E27FC236}">
                <a16:creationId xmlns:a16="http://schemas.microsoft.com/office/drawing/2014/main" id="{6D667900-1D41-4B32-AB15-FB847815DDB4}"/>
              </a:ext>
            </a:extLst>
          </p:cNvPr>
          <p:cNvSpPr>
            <a:spLocks noGrp="1"/>
          </p:cNvSpPr>
          <p:nvPr>
            <p:ph type="sldNum" sz="quarter" idx="4"/>
          </p:nvPr>
        </p:nvSpPr>
        <p:spPr/>
        <p:txBody>
          <a:bodyPr/>
          <a:lstStyle/>
          <a:p>
            <a:fld id="{1608FF17-83F6-4320-ABB9-493BD2F5E45E}" type="slidenum">
              <a:rPr lang="en-GB" smtClean="0"/>
              <a:pPr/>
              <a:t>8</a:t>
            </a:fld>
            <a:endParaRPr lang="en-GB"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02563" y="5106526"/>
            <a:ext cx="2882942" cy="1101123"/>
          </a:xfrm>
          <a:prstGeom prst="rect">
            <a:avLst/>
          </a:prstGeom>
        </p:spPr>
      </p:pic>
    </p:spTree>
    <p:extLst>
      <p:ext uri="{BB962C8B-B14F-4D97-AF65-F5344CB8AC3E}">
        <p14:creationId xmlns:p14="http://schemas.microsoft.com/office/powerpoint/2010/main" val="2405024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C2BE7D-B7E1-4313-B1CF-1384E03F7E06}"/>
              </a:ext>
            </a:extLst>
          </p:cNvPr>
          <p:cNvSpPr>
            <a:spLocks noGrp="1"/>
          </p:cNvSpPr>
          <p:nvPr>
            <p:ph type="title"/>
          </p:nvPr>
        </p:nvSpPr>
        <p:spPr/>
        <p:txBody>
          <a:bodyPr>
            <a:normAutofit/>
          </a:bodyPr>
          <a:lstStyle/>
          <a:p>
            <a:r>
              <a:rPr lang="en-GB" dirty="0"/>
              <a:t>Contexts</a:t>
            </a:r>
          </a:p>
        </p:txBody>
      </p:sp>
      <p:sp>
        <p:nvSpPr>
          <p:cNvPr id="4" name="Content Placeholder 3">
            <a:extLst>
              <a:ext uri="{FF2B5EF4-FFF2-40B4-BE49-F238E27FC236}">
                <a16:creationId xmlns:a16="http://schemas.microsoft.com/office/drawing/2014/main" id="{BF0A191D-48A9-4D58-A34D-D9973A46CB8A}"/>
              </a:ext>
            </a:extLst>
          </p:cNvPr>
          <p:cNvSpPr>
            <a:spLocks noGrp="1"/>
          </p:cNvSpPr>
          <p:nvPr>
            <p:ph idx="1"/>
          </p:nvPr>
        </p:nvSpPr>
        <p:spPr/>
        <p:txBody>
          <a:bodyPr/>
          <a:lstStyle/>
          <a:p>
            <a:pPr lvl="0"/>
            <a:r>
              <a:rPr lang="en-GB" altLang="en-US" dirty="0">
                <a:solidFill>
                  <a:srgbClr val="FF0000"/>
                </a:solidFill>
              </a:rPr>
              <a:t>Pros:</a:t>
            </a:r>
            <a:endParaRPr lang="en-GB" altLang="en-US" b="0" dirty="0">
              <a:solidFill>
                <a:srgbClr val="FF0000"/>
              </a:solidFill>
            </a:endParaRPr>
          </a:p>
          <a:p>
            <a:pPr marL="342900" lvl="0" indent="-342900">
              <a:lnSpc>
                <a:spcPct val="100000"/>
              </a:lnSpc>
              <a:buFont typeface="Arial" panose="020B0604020202020204" pitchFamily="34" charset="0"/>
              <a:buChar char="•"/>
            </a:pPr>
            <a:r>
              <a:rPr lang="en-GB" altLang="en-US" sz="2400" b="0" dirty="0">
                <a:solidFill>
                  <a:prstClr val="black"/>
                </a:solidFill>
              </a:rPr>
              <a:t>Makes the task familiar.</a:t>
            </a:r>
          </a:p>
          <a:p>
            <a:pPr marL="342900" lvl="0" indent="-342900">
              <a:lnSpc>
                <a:spcPct val="100000"/>
              </a:lnSpc>
              <a:buFont typeface="Arial" panose="020B0604020202020204" pitchFamily="34" charset="0"/>
              <a:buChar char="•"/>
            </a:pPr>
            <a:r>
              <a:rPr lang="en-GB" altLang="en-US" sz="2400" b="0" dirty="0">
                <a:solidFill>
                  <a:prstClr val="black"/>
                </a:solidFill>
              </a:rPr>
              <a:t>Makes the task relevant.</a:t>
            </a:r>
          </a:p>
          <a:p>
            <a:pPr marL="342900" lvl="0" indent="-342900">
              <a:lnSpc>
                <a:spcPct val="100000"/>
              </a:lnSpc>
              <a:buFont typeface="Arial" panose="020B0604020202020204" pitchFamily="34" charset="0"/>
              <a:buChar char="•"/>
            </a:pPr>
            <a:r>
              <a:rPr lang="en-GB" altLang="en-US" sz="2400" b="0" dirty="0">
                <a:solidFill>
                  <a:prstClr val="black"/>
                </a:solidFill>
              </a:rPr>
              <a:t>Makes abstract ideas concrete.</a:t>
            </a:r>
          </a:p>
          <a:p>
            <a:pPr marL="342900" lvl="0" indent="-342900">
              <a:lnSpc>
                <a:spcPct val="100000"/>
              </a:lnSpc>
              <a:buFont typeface="Arial" panose="020B0604020202020204" pitchFamily="34" charset="0"/>
              <a:buChar char="•"/>
            </a:pPr>
            <a:r>
              <a:rPr lang="en-GB" altLang="en-US" sz="2400" b="0" dirty="0">
                <a:solidFill>
                  <a:prstClr val="black"/>
                </a:solidFill>
              </a:rPr>
              <a:t>Allows the assessment of the application of principles.</a:t>
            </a:r>
            <a:endParaRPr lang="en-GB" altLang="en-US" sz="2400" b="0" i="1" dirty="0">
              <a:solidFill>
                <a:prstClr val="black"/>
              </a:solidFill>
            </a:endParaRPr>
          </a:p>
          <a:p>
            <a:pPr lvl="2"/>
            <a:endParaRPr lang="en-GB" dirty="0"/>
          </a:p>
        </p:txBody>
      </p:sp>
      <p:sp>
        <p:nvSpPr>
          <p:cNvPr id="2" name="Content Placeholder 1">
            <a:extLst>
              <a:ext uri="{FF2B5EF4-FFF2-40B4-BE49-F238E27FC236}">
                <a16:creationId xmlns:a16="http://schemas.microsoft.com/office/drawing/2014/main" id="{0C189460-526F-43D0-8784-B06BCDACA602}"/>
              </a:ext>
            </a:extLst>
          </p:cNvPr>
          <p:cNvSpPr>
            <a:spLocks noGrp="1"/>
          </p:cNvSpPr>
          <p:nvPr>
            <p:ph idx="10"/>
          </p:nvPr>
        </p:nvSpPr>
        <p:spPr/>
        <p:txBody>
          <a:bodyPr/>
          <a:lstStyle/>
          <a:p>
            <a:pPr lvl="0"/>
            <a:r>
              <a:rPr lang="en-GB" altLang="en-US" dirty="0">
                <a:solidFill>
                  <a:srgbClr val="FF0000"/>
                </a:solidFill>
              </a:rPr>
              <a:t>Cons:</a:t>
            </a:r>
            <a:endParaRPr lang="en-GB" altLang="en-US" b="0" dirty="0">
              <a:solidFill>
                <a:srgbClr val="FF0000"/>
              </a:solidFill>
            </a:endParaRPr>
          </a:p>
          <a:p>
            <a:pPr marL="342900" lvl="0" indent="-342900">
              <a:lnSpc>
                <a:spcPct val="100000"/>
              </a:lnSpc>
              <a:buFont typeface="Arial" panose="020B0604020202020204" pitchFamily="34" charset="0"/>
              <a:buChar char="•"/>
            </a:pPr>
            <a:r>
              <a:rPr lang="en-GB" altLang="en-US" sz="2400" b="0" dirty="0">
                <a:solidFill>
                  <a:prstClr val="black"/>
                </a:solidFill>
              </a:rPr>
              <a:t>Increases reading load.</a:t>
            </a:r>
          </a:p>
          <a:p>
            <a:pPr marL="342900" lvl="0" indent="-342900">
              <a:lnSpc>
                <a:spcPct val="100000"/>
              </a:lnSpc>
              <a:buFont typeface="Arial" panose="020B0604020202020204" pitchFamily="34" charset="0"/>
              <a:buChar char="•"/>
            </a:pPr>
            <a:r>
              <a:rPr lang="en-GB" altLang="en-US" sz="2400" b="0" dirty="0">
                <a:solidFill>
                  <a:prstClr val="black"/>
                </a:solidFill>
              </a:rPr>
              <a:t>Unintended bias.</a:t>
            </a:r>
          </a:p>
          <a:p>
            <a:pPr marL="342900" lvl="0" indent="-342900">
              <a:lnSpc>
                <a:spcPct val="100000"/>
              </a:lnSpc>
              <a:buFont typeface="Arial" panose="020B0604020202020204" pitchFamily="34" charset="0"/>
              <a:buChar char="•"/>
            </a:pPr>
            <a:r>
              <a:rPr lang="en-GB" altLang="en-US" sz="2400" b="0" dirty="0">
                <a:solidFill>
                  <a:prstClr val="black"/>
                </a:solidFill>
              </a:rPr>
              <a:t>Encourages everyday knowledge and may result in confusion between content and context.</a:t>
            </a:r>
          </a:p>
          <a:p>
            <a:pPr marL="342900" lvl="0" indent="-342900">
              <a:lnSpc>
                <a:spcPct val="100000"/>
              </a:lnSpc>
              <a:buFont typeface="Arial" panose="020B0604020202020204" pitchFamily="34" charset="0"/>
              <a:buChar char="•"/>
            </a:pPr>
            <a:r>
              <a:rPr lang="en-GB" altLang="en-US" sz="2400" b="0" dirty="0">
                <a:solidFill>
                  <a:prstClr val="black"/>
                </a:solidFill>
              </a:rPr>
              <a:t>Exciting contexts may be distracting.</a:t>
            </a:r>
          </a:p>
        </p:txBody>
      </p:sp>
      <p:sp>
        <p:nvSpPr>
          <p:cNvPr id="5" name="Footer Placeholder 4">
            <a:extLst>
              <a:ext uri="{FF2B5EF4-FFF2-40B4-BE49-F238E27FC236}">
                <a16:creationId xmlns:a16="http://schemas.microsoft.com/office/drawing/2014/main" id="{831516C4-8EFD-4884-B77B-F575FA81644A}"/>
              </a:ext>
            </a:extLst>
          </p:cNvPr>
          <p:cNvSpPr>
            <a:spLocks noGrp="1"/>
          </p:cNvSpPr>
          <p:nvPr>
            <p:ph type="ftr" sz="quarter" idx="3"/>
          </p:nvPr>
        </p:nvSpPr>
        <p:spPr/>
        <p:txBody>
          <a:bodyPr/>
          <a:lstStyle/>
          <a:p>
            <a:r>
              <a:rPr lang="en-GB"/>
              <a:t>Restricted</a:t>
            </a:r>
            <a:endParaRPr lang="en-GB" dirty="0"/>
          </a:p>
        </p:txBody>
      </p:sp>
      <p:sp>
        <p:nvSpPr>
          <p:cNvPr id="6" name="Slide Number Placeholder 5">
            <a:extLst>
              <a:ext uri="{FF2B5EF4-FFF2-40B4-BE49-F238E27FC236}">
                <a16:creationId xmlns:a16="http://schemas.microsoft.com/office/drawing/2014/main" id="{6D667900-1D41-4B32-AB15-FB847815DDB4}"/>
              </a:ext>
            </a:extLst>
          </p:cNvPr>
          <p:cNvSpPr>
            <a:spLocks noGrp="1"/>
          </p:cNvSpPr>
          <p:nvPr>
            <p:ph type="sldNum" sz="quarter" idx="4"/>
          </p:nvPr>
        </p:nvSpPr>
        <p:spPr/>
        <p:txBody>
          <a:bodyPr/>
          <a:lstStyle/>
          <a:p>
            <a:fld id="{1608FF17-83F6-4320-ABB9-493BD2F5E45E}" type="slidenum">
              <a:rPr lang="en-GB" smtClean="0"/>
              <a:pPr/>
              <a:t>9</a:t>
            </a:fld>
            <a:endParaRPr lang="en-GB"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53847" y="5396064"/>
            <a:ext cx="2319543" cy="885936"/>
          </a:xfrm>
          <a:prstGeom prst="rect">
            <a:avLst/>
          </a:prstGeom>
        </p:spPr>
      </p:pic>
    </p:spTree>
    <p:extLst>
      <p:ext uri="{BB962C8B-B14F-4D97-AF65-F5344CB8AC3E}">
        <p14:creationId xmlns:p14="http://schemas.microsoft.com/office/powerpoint/2010/main" val="3718034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FER Theme Colours">
      <a:dk1>
        <a:sysClr val="windowText" lastClr="000000"/>
      </a:dk1>
      <a:lt1>
        <a:sysClr val="window" lastClr="FFFFFF"/>
      </a:lt1>
      <a:dk2>
        <a:srgbClr val="3C3C3B"/>
      </a:dk2>
      <a:lt2>
        <a:srgbClr val="CACBCC"/>
      </a:lt2>
      <a:accent1>
        <a:srgbClr val="95569E"/>
      </a:accent1>
      <a:accent2>
        <a:srgbClr val="3EAD5C"/>
      </a:accent2>
      <a:accent3>
        <a:srgbClr val="00AACA"/>
      </a:accent3>
      <a:accent4>
        <a:srgbClr val="E9425C"/>
      </a:accent4>
      <a:accent5>
        <a:srgbClr val="F3953F"/>
      </a:accent5>
      <a:accent6>
        <a:srgbClr val="C3D32B"/>
      </a:accent6>
      <a:hlink>
        <a:srgbClr val="000000"/>
      </a:hlink>
      <a:folHlink>
        <a:srgbClr val="A7A8AA"/>
      </a:folHlink>
    </a:clrScheme>
    <a:fontScheme name="NFER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FER_Presentation_International [Read-Only]" id="{8C5E3391-1C63-4C2E-B777-6385684C928B}" vid="{DA28824A-306E-4106-B1E5-20BD0728E6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7BE4B911F9AE41BA0FC601C30FA8FA" ma:contentTypeVersion="1" ma:contentTypeDescription="Create a new document." ma:contentTypeScope="" ma:versionID="8b0d123980221e2bb94440191b98bbeb">
  <xsd:schema xmlns:xsd="http://www.w3.org/2001/XMLSchema" xmlns:xs="http://www.w3.org/2001/XMLSchema" xmlns:p="http://schemas.microsoft.com/office/2006/metadata/properties" xmlns:ns2="ec1b7740-8e62-4669-8af8-11b17589a693" targetNamespace="http://schemas.microsoft.com/office/2006/metadata/properties" ma:root="true" ma:fieldsID="f7ab8c3bb70e15c5593068901e7284cc" ns2:_="">
    <xsd:import namespace="ec1b7740-8e62-4669-8af8-11b17589a693"/>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b7740-8e62-4669-8af8-11b17589a6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33076-9427-45BB-87DA-460EB383A914}">
  <ds:schemaRefs>
    <ds:schemaRef ds:uri="http://schemas.microsoft.com/sharepoint/v3/contenttype/forms"/>
  </ds:schemaRefs>
</ds:datastoreItem>
</file>

<file path=customXml/itemProps2.xml><?xml version="1.0" encoding="utf-8"?>
<ds:datastoreItem xmlns:ds="http://schemas.openxmlformats.org/officeDocument/2006/customXml" ds:itemID="{EDF75B34-8DB1-4761-B1E0-582792607AF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c1b7740-8e62-4669-8af8-11b17589a693"/>
    <ds:schemaRef ds:uri="http://www.w3.org/XML/1998/namespace"/>
    <ds:schemaRef ds:uri="http://purl.org/dc/dcmitype/"/>
  </ds:schemaRefs>
</ds:datastoreItem>
</file>

<file path=customXml/itemProps3.xml><?xml version="1.0" encoding="utf-8"?>
<ds:datastoreItem xmlns:ds="http://schemas.openxmlformats.org/officeDocument/2006/customXml" ds:itemID="{B77AF31E-DC87-459A-A47F-524A1FF86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b7740-8e62-4669-8af8-11b17589a6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NFER_Presentation_International (1)</Template>
  <TotalTime>2230</TotalTime>
  <Words>4303</Words>
  <Application>Microsoft Office PowerPoint</Application>
  <PresentationFormat>On-screen Show (4:3)</PresentationFormat>
  <Paragraphs>579</Paragraphs>
  <Slides>47</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Century Gothic</vt:lpstr>
      <vt:lpstr>Times New Roman</vt:lpstr>
      <vt:lpstr>Webdings</vt:lpstr>
      <vt:lpstr>Wingdings</vt:lpstr>
      <vt:lpstr>Wingdings 2</vt:lpstr>
      <vt:lpstr>Office Theme</vt:lpstr>
      <vt:lpstr>Part 1</vt:lpstr>
      <vt:lpstr>Part 1</vt:lpstr>
      <vt:lpstr>General principles and style</vt:lpstr>
      <vt:lpstr>Language – keep it simple</vt:lpstr>
      <vt:lpstr>Language – keep it simple</vt:lpstr>
      <vt:lpstr>Language  Keep the tense consistent across the whole question and the whole set of questions (if they are linked)</vt:lpstr>
      <vt:lpstr>Language  Keep the tense consistent across the whole question and the whole set of questions (if they are linked)</vt:lpstr>
      <vt:lpstr>Contexts for Questions </vt:lpstr>
      <vt:lpstr>Contexts</vt:lpstr>
      <vt:lpstr>Sensitive issues   Test materials must not bias outcomes on any grounds (see Guide to Classroom-based and National Assessments in Rwanda, section 7.5): </vt:lpstr>
      <vt:lpstr>Writing fair questions</vt:lpstr>
      <vt:lpstr>Writing good questions</vt:lpstr>
      <vt:lpstr>Writing good questions</vt:lpstr>
      <vt:lpstr>Consider the question from the student’s point of view</vt:lpstr>
      <vt:lpstr>Activity – Little Miss Muffet </vt:lpstr>
      <vt:lpstr>Question: How did the spider know that the little girl was frightened of him? </vt:lpstr>
      <vt:lpstr>Question: How did the spider know that the little girl was frightened of him? </vt:lpstr>
      <vt:lpstr>Question: What shows that the girl was frightened of the spider? </vt:lpstr>
      <vt:lpstr>Part 2</vt:lpstr>
      <vt:lpstr>Question types</vt:lpstr>
      <vt:lpstr>Advantages of using closed questions</vt:lpstr>
      <vt:lpstr>Disadvantages of using closed response questions</vt:lpstr>
      <vt:lpstr>Multiple-choice</vt:lpstr>
      <vt:lpstr>Example 1: standard multiple-choice  </vt:lpstr>
      <vt:lpstr>Example 2: multiple responses</vt:lpstr>
      <vt:lpstr>Multiple choice and distractor generation</vt:lpstr>
      <vt:lpstr>Example 3. Two-step multiple-choice</vt:lpstr>
      <vt:lpstr>Example 4. Another type of multiple-choice: the drop-down  list  </vt:lpstr>
      <vt:lpstr>Drop down-list continued</vt:lpstr>
      <vt:lpstr>The role of distractors</vt:lpstr>
      <vt:lpstr>Generating Distractors 1 -  consistency  </vt:lpstr>
      <vt:lpstr>Generating Distractors 3 - plausibility </vt:lpstr>
      <vt:lpstr>Generating Distractors 3 - plausibility</vt:lpstr>
      <vt:lpstr>How you can manipulate  plausibility:</vt:lpstr>
      <vt:lpstr>How you can manipulate  plausibility:</vt:lpstr>
      <vt:lpstr>Generating Distractors 6 –  avoiding negatives</vt:lpstr>
      <vt:lpstr>Generating Distractors 6 –  Better</vt:lpstr>
      <vt:lpstr>Generating Distractors 6 –  Better still</vt:lpstr>
      <vt:lpstr>Generating Distractors 6 –  Best</vt:lpstr>
      <vt:lpstr>Whole Group Activity  (10 minutes)</vt:lpstr>
      <vt:lpstr>Example 1</vt:lpstr>
      <vt:lpstr>Example 1</vt:lpstr>
      <vt:lpstr>Example 2</vt:lpstr>
      <vt:lpstr>More than just multiple choice…</vt:lpstr>
      <vt:lpstr>Question Writing Activity</vt:lpstr>
      <vt:lpstr>Writing a closed question stages: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over one  or two lines</dc:title>
  <dc:creator>Simcock, David</dc:creator>
  <cp:lastModifiedBy>Simcock, David</cp:lastModifiedBy>
  <cp:revision>98</cp:revision>
  <cp:lastPrinted>2019-02-14T16:34:10Z</cp:lastPrinted>
  <dcterms:created xsi:type="dcterms:W3CDTF">2019-02-13T10:26:49Z</dcterms:created>
  <dcterms:modified xsi:type="dcterms:W3CDTF">2019-04-28T15:23:08Z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0x010100917BE4B911F9AE41BA0FC601C30FA8FA</vt:lpwstr>
  </property>
  <property fmtid="{D5CDD505-2E9C-101B-9397-08002B2CF9AE}" pid="3" name="Order">
    <vt:r8>45900</vt:r8>
  </property>
  <property fmtid="{D5CDD505-2E9C-101B-9397-08002B2CF9AE}" pid="4" name="xd_ProgID">
    <vt:lpwstr/>
  </property>
  <property fmtid="{D5CDD505-2E9C-101B-9397-08002B2CF9AE}" pid="5" name="TemplateUrl">
    <vt:lpwstr/>
  </property>
</Properties>
</file>