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sldIdLst>
    <p:sldId id="256" r:id="rId4"/>
    <p:sldId id="257" r:id="rId5"/>
    <p:sldId id="258" r:id="rId6"/>
    <p:sldId id="266" r:id="rId7"/>
    <p:sldId id="259"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6784F8-1C9C-407D-BAFF-BAF37169D882}">
          <p14:sldIdLst>
            <p14:sldId id="256"/>
            <p14:sldId id="257"/>
          </p14:sldIdLst>
        </p14:section>
        <p14:section name="Untitled Section" id="{2949BEE7-8A93-4B7A-AC4E-C7485ADD9F40}">
          <p14:sldIdLst>
            <p14:sldId id="258"/>
            <p14:sldId id="266"/>
            <p14:sldId id="259"/>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118" autoAdjust="0"/>
    <p:restoredTop sz="94660"/>
  </p:normalViewPr>
  <p:slideViewPr>
    <p:cSldViewPr>
      <p:cViewPr>
        <p:scale>
          <a:sx n="90" d="100"/>
          <a:sy n="90" d="100"/>
        </p:scale>
        <p:origin x="-582"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A375EF1-C0A7-4615-97DD-ADF703192AC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375EF1-C0A7-4615-97DD-ADF703192AC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7EFE7F-212B-4B5F-9D98-232BFB8E8715}"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75EF1-C0A7-4615-97DD-ADF703192AC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7EFE7F-212B-4B5F-9D98-232BFB8E8715}"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75EF1-C0A7-4615-97DD-ADF703192AC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EFE7F-212B-4B5F-9D98-232BFB8E8715}"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B7EFE7F-212B-4B5F-9D98-232BFB8E8715}" type="datetimeFigureOut">
              <a:rPr lang="en-US" smtClean="0"/>
              <a:t>1/10/2018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A375EF1-C0A7-4615-97DD-ADF703192AC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B7EFE7F-212B-4B5F-9D98-232BFB8E8715}" type="datetimeFigureOut">
              <a:rPr lang="en-US" smtClean="0"/>
              <a:t>1/10/2018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A375EF1-C0A7-4615-97DD-ADF703192AC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7EFE7F-212B-4B5F-9D98-232BFB8E8715}"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75EF1-C0A7-4615-97DD-ADF703192AC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7EFE7F-212B-4B5F-9D98-232BFB8E8715}"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75EF1-C0A7-4615-97DD-ADF703192AC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B7EFE7F-212B-4B5F-9D98-232BFB8E8715}"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A375EF1-C0A7-4615-97DD-ADF703192AC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EFE7F-212B-4B5F-9D98-232BFB8E8715}"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A375EF1-C0A7-4615-97DD-ADF703192AC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7EFE7F-212B-4B5F-9D98-232BFB8E8715}"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EFE7F-212B-4B5F-9D98-232BFB8E8715}"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B7EFE7F-212B-4B5F-9D98-232BFB8E8715}"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75EF1-C0A7-4615-97DD-ADF703192A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B7EFE7F-212B-4B5F-9D98-232BFB8E8715}" type="datetimeFigureOut">
              <a:rPr lang="en-US" smtClean="0"/>
              <a:t>1/10/2018</a:t>
            </a:fld>
            <a:endParaRPr lang="en-US"/>
          </a:p>
        </p:txBody>
      </p:sp>
      <p:sp>
        <p:nvSpPr>
          <p:cNvPr id="7" name="Slide Number Placeholder 6"/>
          <p:cNvSpPr>
            <a:spLocks noGrp="1"/>
          </p:cNvSpPr>
          <p:nvPr>
            <p:ph type="sldNum" sz="quarter" idx="12"/>
          </p:nvPr>
        </p:nvSpPr>
        <p:spPr/>
        <p:txBody>
          <a:bodyPr/>
          <a:lstStyle/>
          <a:p>
            <a:fld id="{8A375EF1-C0A7-4615-97DD-ADF703192AC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B7EFE7F-212B-4B5F-9D98-232BFB8E8715}" type="datetimeFigureOut">
              <a:rPr lang="en-US" smtClean="0"/>
              <a:t>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A375EF1-C0A7-4615-97DD-ADF703192AC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B7EFE7F-212B-4B5F-9D98-232BFB8E8715}" type="datetimeFigureOut">
              <a:rPr lang="en-US" smtClean="0"/>
              <a:t>1/10/2018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A375EF1-C0A7-4615-97DD-ADF703192A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B7EFE7F-212B-4B5F-9D98-232BFB8E8715}" type="datetimeFigureOut">
              <a:rPr lang="en-US" smtClean="0"/>
              <a:t>1/10/2018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A375EF1-C0A7-4615-97DD-ADF703192A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1"/>
            <a:ext cx="8839200" cy="2990850"/>
          </a:xfrm>
        </p:spPr>
        <p:txBody>
          <a:bodyPr>
            <a:normAutofit/>
          </a:bodyPr>
          <a:lstStyle/>
          <a:p>
            <a:r>
              <a:rPr lang="en-US" sz="6600" b="1" dirty="0">
                <a:effectLst>
                  <a:outerShdw blurRad="38100" dist="38100" dir="2700000" algn="tl">
                    <a:srgbClr val="000000">
                      <a:alpha val="43137"/>
                    </a:srgbClr>
                  </a:outerShdw>
                </a:effectLst>
              </a:rPr>
              <a:t>Unit </a:t>
            </a:r>
            <a:r>
              <a:rPr lang="en-US" sz="6600" b="1" dirty="0" smtClean="0">
                <a:effectLst>
                  <a:outerShdw blurRad="38100" dist="38100" dir="2700000" algn="tl">
                    <a:srgbClr val="000000">
                      <a:alpha val="43137"/>
                    </a:srgbClr>
                  </a:outerShdw>
                </a:effectLst>
              </a:rPr>
              <a:t>13 </a:t>
            </a:r>
            <a:r>
              <a:rPr lang="en-US" sz="6600" b="1" dirty="0">
                <a:effectLst>
                  <a:outerShdw blurRad="38100" dist="38100" dir="2700000" algn="tl">
                    <a:srgbClr val="000000">
                      <a:alpha val="43137"/>
                    </a:srgbClr>
                  </a:outerShdw>
                </a:effectLst>
              </a:rPr>
              <a:t>- ICT </a:t>
            </a:r>
            <a:r>
              <a:rPr lang="en-US" sz="6600" b="1" dirty="0" smtClean="0">
                <a:effectLst>
                  <a:outerShdw blurRad="38100" dist="38100" dir="2700000" algn="tl">
                    <a:srgbClr val="000000">
                      <a:alpha val="43137"/>
                    </a:srgbClr>
                  </a:outerShdw>
                </a:effectLst>
              </a:rPr>
              <a:t>and Physical Environment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800" b="1" dirty="0" smtClean="0">
                <a:effectLst>
                  <a:outerShdw blurRad="38100" dist="38100" dir="2700000" algn="tl">
                    <a:srgbClr val="000000">
                      <a:alpha val="43137"/>
                    </a:srgbClr>
                  </a:outerShdw>
                </a:effectLst>
              </a:rPr>
              <a:t>Done by </a:t>
            </a:r>
          </a:p>
          <a:p>
            <a:r>
              <a:rPr lang="en-US" sz="4800" b="1" dirty="0" smtClean="0">
                <a:effectLst>
                  <a:outerShdw blurRad="38100" dist="38100" dir="2700000" algn="tl">
                    <a:srgbClr val="000000">
                      <a:alpha val="43137"/>
                    </a:srgbClr>
                  </a:outerShdw>
                </a:effectLst>
              </a:rPr>
              <a:t>Albert Sinamenye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6055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90600"/>
          </a:xfrm>
        </p:spPr>
        <p:txBody>
          <a:bodyPr/>
          <a:lstStyle/>
          <a:p>
            <a:r>
              <a:rPr lang="en-US" sz="4000" b="1" u="sng" dirty="0" smtClean="0">
                <a:effectLst>
                  <a:outerShdw blurRad="38100" dist="38100" dir="2700000" algn="tl">
                    <a:srgbClr val="000000">
                      <a:alpha val="43137"/>
                    </a:srgbClr>
                  </a:outerShdw>
                </a:effectLst>
              </a:rPr>
              <a:t>Introduction</a:t>
            </a:r>
            <a:r>
              <a:rPr lang="en-US" dirty="0" smtClean="0"/>
              <a:t> </a:t>
            </a:r>
            <a:endParaRPr lang="en-US" dirty="0"/>
          </a:p>
        </p:txBody>
      </p:sp>
      <p:sp>
        <p:nvSpPr>
          <p:cNvPr id="3" name="Content Placeholder 2"/>
          <p:cNvSpPr>
            <a:spLocks noGrp="1"/>
          </p:cNvSpPr>
          <p:nvPr>
            <p:ph idx="1"/>
          </p:nvPr>
        </p:nvSpPr>
        <p:spPr>
          <a:xfrm>
            <a:off x="231394" y="1676400"/>
            <a:ext cx="8455406" cy="1981200"/>
          </a:xfrm>
        </p:spPr>
        <p:txBody>
          <a:bodyPr>
            <a:normAutofit fontScale="92500" lnSpcReduction="10000"/>
          </a:bodyPr>
          <a:lstStyle/>
          <a:p>
            <a:pPr marL="0" indent="0" algn="just">
              <a:buNone/>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computer lab</a:t>
            </a:r>
            <a:r>
              <a:rPr lang="en-US" sz="2400" dirty="0">
                <a:latin typeface="Times New Roman" pitchFamily="18" charset="0"/>
                <a:cs typeface="Times New Roman" pitchFamily="18" charset="0"/>
              </a:rPr>
              <a:t> is a space which provides </a:t>
            </a:r>
            <a:r>
              <a:rPr lang="en-US" sz="2400" dirty="0" smtClean="0">
                <a:latin typeface="Times New Roman" pitchFamily="18" charset="0"/>
                <a:cs typeface="Times New Roman" pitchFamily="18" charset="0"/>
              </a:rPr>
              <a:t>computer</a:t>
            </a:r>
            <a:r>
              <a:rPr lang="en-US" sz="2400" dirty="0">
                <a:latin typeface="Times New Roman" pitchFamily="18" charset="0"/>
                <a:cs typeface="Times New Roman" pitchFamily="18" charset="0"/>
              </a:rPr>
              <a:t> services to a defined community. Computer labs are typically provided by </a:t>
            </a:r>
            <a:r>
              <a:rPr lang="en-US" sz="2400" dirty="0" smtClean="0">
                <a:latin typeface="Times New Roman" pitchFamily="18" charset="0"/>
                <a:cs typeface="Times New Roman" pitchFamily="18" charset="0"/>
              </a:rPr>
              <a:t>libraries to </a:t>
            </a:r>
            <a:r>
              <a:rPr lang="en-US" sz="2400" dirty="0">
                <a:latin typeface="Times New Roman" pitchFamily="18" charset="0"/>
                <a:cs typeface="Times New Roman" pitchFamily="18" charset="0"/>
              </a:rPr>
              <a:t>the public, by </a:t>
            </a:r>
            <a:r>
              <a:rPr lang="en-US" sz="2400" dirty="0" smtClean="0">
                <a:latin typeface="Times New Roman" pitchFamily="18" charset="0"/>
                <a:cs typeface="Times New Roman" pitchFamily="18" charset="0"/>
              </a:rPr>
              <a:t>academic institutions</a:t>
            </a:r>
            <a:r>
              <a:rPr lang="en-US" sz="2400" dirty="0">
                <a:latin typeface="Times New Roman" pitchFamily="18" charset="0"/>
                <a:cs typeface="Times New Roman" pitchFamily="18" charset="0"/>
              </a:rPr>
              <a:t> to students who attend the institution</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or by other institutions to the public or to people affiliated with that institution. Users typically must follow a certain user policy to retain access to the computers</a:t>
            </a:r>
            <a:r>
              <a:rPr lang="en-US" sz="2400" dirty="0" smtClean="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241"/>
          <a:stretch/>
        </p:blipFill>
        <p:spPr>
          <a:xfrm>
            <a:off x="4234176" y="3886200"/>
            <a:ext cx="4907031" cy="29718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439"/>
          <a:stretch/>
        </p:blipFill>
        <p:spPr>
          <a:xfrm>
            <a:off x="0" y="3886200"/>
            <a:ext cx="5638800" cy="2962939"/>
          </a:xfrm>
          <a:prstGeom prst="rect">
            <a:avLst/>
          </a:prstGeom>
        </p:spPr>
      </p:pic>
    </p:spTree>
    <p:extLst>
      <p:ext uri="{BB962C8B-B14F-4D97-AF65-F5344CB8AC3E}">
        <p14:creationId xmlns:p14="http://schemas.microsoft.com/office/powerpoint/2010/main" val="928245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76200"/>
            <a:ext cx="8839200" cy="1143000"/>
          </a:xfrm>
        </p:spPr>
        <p:txBody>
          <a:bodyPr>
            <a:normAutofit/>
          </a:bodyPr>
          <a:lstStyle/>
          <a:p>
            <a:r>
              <a:rPr lang="en-US" i="1" dirty="0" smtClean="0">
                <a:effectLst>
                  <a:outerShdw blurRad="38100" dist="38100" dir="2700000" algn="tl">
                    <a:srgbClr val="000000">
                      <a:alpha val="43137"/>
                    </a:srgbClr>
                  </a:outerShdw>
                </a:effectLst>
              </a:rPr>
              <a:t>Lay out of our computer labs</a:t>
            </a:r>
            <a:endParaRPr lang="en-US" b="1" i="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152400" y="685800"/>
            <a:ext cx="8828567" cy="4953000"/>
          </a:xfrm>
        </p:spPr>
        <p:txBody>
          <a:bodyPr/>
          <a:lstStyle/>
          <a:p>
            <a:pPr marL="137160" indent="0" algn="just">
              <a:buNone/>
            </a:pPr>
            <a:r>
              <a:rPr lang="en-US" dirty="0" smtClean="0">
                <a:solidFill>
                  <a:schemeClr val="tx1"/>
                </a:solidFill>
              </a:rPr>
              <a:t>Our school E.S Rukomo SOPEM has two computer labs with 100 laptops (45 laptops and 55 laptops). They are all connected to internet where all learners are able to search online the contents of every current lesson prepared. </a:t>
            </a:r>
          </a:p>
          <a:p>
            <a:pPr marL="137160" indent="0" algn="just">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0" y="2514600"/>
            <a:ext cx="5588000" cy="4191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667000"/>
            <a:ext cx="5027645" cy="4038600"/>
          </a:xfrm>
          <a:prstGeom prst="rect">
            <a:avLst/>
          </a:prstGeom>
        </p:spPr>
      </p:pic>
    </p:spTree>
    <p:extLst>
      <p:ext uri="{BB962C8B-B14F-4D97-AF65-F5344CB8AC3E}">
        <p14:creationId xmlns:p14="http://schemas.microsoft.com/office/powerpoint/2010/main" val="4053530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91" t="17492" r="7340" b="7957"/>
          <a:stretch/>
        </p:blipFill>
        <p:spPr>
          <a:xfrm>
            <a:off x="848289" y="990600"/>
            <a:ext cx="6771711" cy="5791200"/>
          </a:xfrm>
        </p:spPr>
      </p:pic>
      <p:sp>
        <p:nvSpPr>
          <p:cNvPr id="2" name="Title 1"/>
          <p:cNvSpPr>
            <a:spLocks noGrp="1"/>
          </p:cNvSpPr>
          <p:nvPr>
            <p:ph type="title"/>
          </p:nvPr>
        </p:nvSpPr>
        <p:spPr>
          <a:xfrm>
            <a:off x="381000" y="76200"/>
            <a:ext cx="8381260" cy="1054394"/>
          </a:xfrm>
        </p:spPr>
        <p:txBody>
          <a:bodyPr/>
          <a:lstStyle/>
          <a:p>
            <a:r>
              <a:rPr lang="en-US" dirty="0" smtClean="0"/>
              <a:t>Our rules and regulation in computer lab</a:t>
            </a:r>
            <a:endParaRPr lang="en-US" dirty="0"/>
          </a:p>
        </p:txBody>
      </p:sp>
    </p:spTree>
    <p:extLst>
      <p:ext uri="{BB962C8B-B14F-4D97-AF65-F5344CB8AC3E}">
        <p14:creationId xmlns:p14="http://schemas.microsoft.com/office/powerpoint/2010/main" val="1480267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ICT Tools and systems in learning:</a:t>
            </a:r>
            <a:endParaRPr lang="en-US" dirty="0"/>
          </a:p>
        </p:txBody>
      </p:sp>
      <p:sp>
        <p:nvSpPr>
          <p:cNvPr id="5" name="Content Placeholder 4"/>
          <p:cNvSpPr>
            <a:spLocks noGrp="1"/>
          </p:cNvSpPr>
          <p:nvPr>
            <p:ph idx="1"/>
          </p:nvPr>
        </p:nvSpPr>
        <p:spPr>
          <a:xfrm>
            <a:off x="0" y="1600200"/>
            <a:ext cx="9144000" cy="4525963"/>
          </a:xfrm>
        </p:spPr>
        <p:txBody>
          <a:bodyPr>
            <a:normAutofit/>
          </a:bodyPr>
          <a:lstStyle/>
          <a:p>
            <a:pPr marL="514350" lvl="0" indent="-514350">
              <a:buFont typeface="+mj-lt"/>
              <a:buAutoNum type="alphaLcPeriod"/>
            </a:pPr>
            <a:r>
              <a:rPr lang="en-US" sz="3600" dirty="0" smtClean="0"/>
              <a:t>Mobile </a:t>
            </a:r>
            <a:r>
              <a:rPr lang="en-US" sz="3600" dirty="0"/>
              <a:t>devices</a:t>
            </a:r>
            <a:r>
              <a:rPr lang="en-US" sz="3600" dirty="0" smtClean="0"/>
              <a:t>;</a:t>
            </a:r>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424" y="2437246"/>
            <a:ext cx="4777576" cy="335395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342" t="4101" r="8445"/>
          <a:stretch/>
        </p:blipFill>
        <p:spPr>
          <a:xfrm>
            <a:off x="74428" y="2438400"/>
            <a:ext cx="4291996" cy="3402697"/>
          </a:xfrm>
          <a:prstGeom prst="rect">
            <a:avLst/>
          </a:prstGeom>
        </p:spPr>
      </p:pic>
    </p:spTree>
    <p:extLst>
      <p:ext uri="{BB962C8B-B14F-4D97-AF65-F5344CB8AC3E}">
        <p14:creationId xmlns:p14="http://schemas.microsoft.com/office/powerpoint/2010/main" val="4229693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rmAutofit fontScale="90000"/>
          </a:bodyPr>
          <a:lstStyle/>
          <a:p>
            <a:r>
              <a:rPr lang="en-US" b="1" dirty="0" smtClean="0">
                <a:effectLst>
                  <a:outerShdw blurRad="38100" dist="38100" dir="2700000" algn="tl">
                    <a:srgbClr val="000000">
                      <a:alpha val="43137"/>
                    </a:srgbClr>
                  </a:outerShdw>
                </a:effectLst>
              </a:rPr>
              <a:t>Advantages and disadvantages of using cell phones in schools </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52400" y="1600200"/>
            <a:ext cx="4343400" cy="5029200"/>
          </a:xfrm>
        </p:spPr>
        <p:txBody>
          <a:bodyPr>
            <a:normAutofit fontScale="85000" lnSpcReduction="20000"/>
          </a:bodyPr>
          <a:lstStyle/>
          <a:p>
            <a:pPr marL="0" indent="0" algn="just">
              <a:buNone/>
            </a:pPr>
            <a:r>
              <a:rPr lang="en-US" b="1" u="sng" dirty="0" smtClean="0">
                <a:effectLst>
                  <a:outerShdw blurRad="38100" dist="38100" dir="2700000" algn="tl">
                    <a:srgbClr val="000000">
                      <a:alpha val="43137"/>
                    </a:srgbClr>
                  </a:outerShdw>
                </a:effectLst>
              </a:rPr>
              <a:t>Advantages :</a:t>
            </a:r>
          </a:p>
          <a:p>
            <a:pPr marL="0" indent="0" algn="just">
              <a:buNone/>
            </a:pPr>
            <a:r>
              <a:rPr lang="en-US" dirty="0"/>
              <a:t> I think cell phones should be allowed in school because if you forget something at home you could call your parents to bring it to school. Like when you forget your homework. Also when your staying at school and you forget to tell your parents that your staying at school, and or you want to go somewhere after school to hang out with your friends</a:t>
            </a:r>
            <a:r>
              <a:rPr lang="en-US" dirty="0" smtClean="0"/>
              <a:t>.</a:t>
            </a:r>
            <a:endParaRPr lang="en-US" dirty="0"/>
          </a:p>
        </p:txBody>
      </p:sp>
      <p:sp>
        <p:nvSpPr>
          <p:cNvPr id="6" name="Content Placeholder 5"/>
          <p:cNvSpPr>
            <a:spLocks noGrp="1"/>
          </p:cNvSpPr>
          <p:nvPr>
            <p:ph sz="half" idx="2"/>
          </p:nvPr>
        </p:nvSpPr>
        <p:spPr>
          <a:xfrm>
            <a:off x="4648200" y="1600200"/>
            <a:ext cx="4191000" cy="4800600"/>
          </a:xfrm>
        </p:spPr>
        <p:txBody>
          <a:bodyPr>
            <a:normAutofit fontScale="85000" lnSpcReduction="20000"/>
          </a:bodyPr>
          <a:lstStyle/>
          <a:p>
            <a:pPr marL="0" indent="0">
              <a:buNone/>
            </a:pPr>
            <a:r>
              <a:rPr lang="en-US" b="1" u="sng" dirty="0" smtClean="0">
                <a:effectLst>
                  <a:outerShdw blurRad="38100" dist="38100" dir="2700000" algn="tl">
                    <a:srgbClr val="000000">
                      <a:alpha val="43137"/>
                    </a:srgbClr>
                  </a:outerShdw>
                </a:effectLst>
              </a:rPr>
              <a:t>Disadvantages:</a:t>
            </a:r>
          </a:p>
          <a:p>
            <a:pPr marL="0" indent="0" algn="just">
              <a:buNone/>
            </a:pPr>
            <a:r>
              <a:rPr lang="en-US" dirty="0"/>
              <a:t> If a student decides to bring his or her cell phone to school, there is a possibility that they would use it in class while no one knows. Then, once they get used to doing that, they will start texting while they take a test. This can cause a big increase in cheating</a:t>
            </a:r>
            <a:r>
              <a:rPr lang="en-US" dirty="0" smtClean="0"/>
              <a:t>.</a:t>
            </a:r>
            <a:endParaRPr lang="en-US" dirty="0"/>
          </a:p>
        </p:txBody>
      </p:sp>
    </p:spTree>
    <p:extLst>
      <p:ext uri="{BB962C8B-B14F-4D97-AF65-F5344CB8AC3E}">
        <p14:creationId xmlns:p14="http://schemas.microsoft.com/office/powerpoint/2010/main" val="2734760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216</TotalTime>
  <Words>90</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Apothecary</vt:lpstr>
      <vt:lpstr>Hardcover</vt:lpstr>
      <vt:lpstr>Grid</vt:lpstr>
      <vt:lpstr>Unit 13 - ICT and Physical Environment  </vt:lpstr>
      <vt:lpstr>Introduction </vt:lpstr>
      <vt:lpstr>Lay out of our computer labs</vt:lpstr>
      <vt:lpstr>Our rules and regulation in computer lab</vt:lpstr>
      <vt:lpstr>ICT Tools and systems in learning:</vt:lpstr>
      <vt:lpstr>Advantages and disadvantages of using cell phones in schools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 ICT to Support Traditional Pedagogy</dc:title>
  <dc:creator>Albert</dc:creator>
  <cp:lastModifiedBy>Albert</cp:lastModifiedBy>
  <cp:revision>28</cp:revision>
  <dcterms:created xsi:type="dcterms:W3CDTF">2017-12-30T08:43:55Z</dcterms:created>
  <dcterms:modified xsi:type="dcterms:W3CDTF">2018-01-10T12:05:09Z</dcterms:modified>
</cp:coreProperties>
</file>