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7" r:id="rId2"/>
    <p:sldId id="267" r:id="rId3"/>
    <p:sldId id="262" r:id="rId4"/>
    <p:sldId id="263" r:id="rId5"/>
    <p:sldId id="264" r:id="rId6"/>
    <p:sldId id="265" r:id="rId7"/>
    <p:sldId id="266"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3C6B8B-2A65-481D-AD46-8FB2E3FD22CE}" type="datetimeFigureOut">
              <a:rPr lang="en-GB" smtClean="0"/>
              <a:pPr/>
              <a:t>07/01/2018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AE6336-5E2F-4991-8AF2-A3BA8A5EEB1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a:t>
            </a:r>
          </a:p>
          <a:p>
            <a:endParaRPr lang="en-US" dirty="0"/>
          </a:p>
        </p:txBody>
      </p:sp>
      <p:sp>
        <p:nvSpPr>
          <p:cNvPr id="4" name="Slide Number Placeholder 3"/>
          <p:cNvSpPr>
            <a:spLocks noGrp="1"/>
          </p:cNvSpPr>
          <p:nvPr>
            <p:ph type="sldNum" sz="quarter" idx="10"/>
          </p:nvPr>
        </p:nvSpPr>
        <p:spPr/>
        <p:txBody>
          <a:bodyPr/>
          <a:lstStyle/>
          <a:p>
            <a:fld id="{7FAE6336-5E2F-4991-8AF2-A3BA8A5EEB13}" type="slidenum">
              <a:rPr lang="en-GB" smtClean="0"/>
              <a:pPr/>
              <a:t>8</a:t>
            </a:fld>
            <a:endParaRPr lang="en-GB"/>
          </a:p>
        </p:txBody>
      </p:sp>
    </p:spTree>
    <p:extLst>
      <p:ext uri="{BB962C8B-B14F-4D97-AF65-F5344CB8AC3E}">
        <p14:creationId xmlns:p14="http://schemas.microsoft.com/office/powerpoint/2010/main" val="2770139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5" name="Rectangle 105"/>
          <p:cNvSpPr/>
          <p:nvPr/>
        </p:nvSpPr>
        <p:spPr>
          <a:xfrm rot="2700000">
            <a:off x="7446946" y="993285"/>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9" name="Group 408"/>
          <p:cNvGrpSpPr/>
          <p:nvPr/>
        </p:nvGrpSpPr>
        <p:grpSpPr>
          <a:xfrm>
            <a:off x="0" y="420256"/>
            <a:ext cx="9144000" cy="3795497"/>
            <a:chOff x="0" y="420256"/>
            <a:chExt cx="12188952" cy="3795497"/>
          </a:xfrm>
        </p:grpSpPr>
        <p:cxnSp>
          <p:nvCxnSpPr>
            <p:cNvPr id="410" name="Straight Connector 409"/>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9" name="Freeform 4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4" name="Oval 463"/>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5"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6" name="Oval 465"/>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7" name="Oval 466"/>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8" name="Oval 467"/>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9" name="Oval 468"/>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0" name="Oval 469"/>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1" name="Oval 470"/>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2" name="Oval 471"/>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3" name="Oval 472"/>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4" name="Oval 473"/>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5"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6"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7"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8"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9"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0"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1"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2"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3"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4"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6" name="Oval 485"/>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7" name="Oval 486"/>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8" name="Oval 487"/>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9" name="Oval 488"/>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0" name="Oval 489"/>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1" name="Oval 490"/>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2" name="Oval 491"/>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3" name="Oval 492"/>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4" name="Oval 493"/>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5" name="Oval 494"/>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6" name="Oval 495"/>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6"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7"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8"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9"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0"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1"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4"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5"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6"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7"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8"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9"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0"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1"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2"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3" name="Oval 522"/>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4" name="Oval 523"/>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5" name="Oval 524"/>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6" name="Oval 525"/>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7" name="Oval 526"/>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8" name="Oval 527"/>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9" name="Oval 528"/>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0" name="Oval 529"/>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1" name="Oval 530"/>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 name="Oval 531"/>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Oval 543"/>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Oval 544"/>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Oval 545"/>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Oval 546"/>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Oval 547"/>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Oval 548"/>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Oval 549"/>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Oval 550"/>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Oval 551"/>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Oval 552"/>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Oval 553"/>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Oval 566"/>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Oval 567"/>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Oval 568"/>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Oval 569"/>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Oval 570"/>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Oval 571"/>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Oval 572"/>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Oval 573"/>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Oval 574"/>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Oval 575"/>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Oval 587"/>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Oval 588"/>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Oval 589"/>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Oval 590"/>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592"/>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Oval 610"/>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Oval 611"/>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Oval 612"/>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Oval 613"/>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Oval 614"/>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Oval 615"/>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Oval 616"/>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Oval 617"/>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Oval 618"/>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Oval 619"/>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63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Oval 63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Oval 63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Oval 63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Oval 63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Oval 64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Oval 64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Oval 65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Oval 65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Oval 65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Oval 65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Oval 65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Oval 65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Oval 66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Oval 66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Oval 66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Oval 66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Oval 683"/>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Oval 684"/>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Oval 685"/>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1" name="Oval 70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2" name="Oval 701"/>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3" name="Oval 702"/>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4" name="Oval 703"/>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5" name="Oval 704"/>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6" name="Oval 705"/>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7" name="Oval 706"/>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8" name="Oval 707"/>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9" name="Oval 708"/>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0" name="Oval 709"/>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1" name="Oval 71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2" name="Oval 711"/>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3" name="Oval 712"/>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4" name="Oval 713"/>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5" name="Oval 714"/>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6" name="Oval 715"/>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7" name="Oval 716"/>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8" name="Oval 717"/>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9" name="Oval 718"/>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0" name="Oval 719"/>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1" name="Oval 720"/>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2" name="Oval 721"/>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3" name="Oval 722"/>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4" name="Oval 723"/>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5" name="Oval 724"/>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6" name="Oval 725"/>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7" name="Oval 726"/>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8" name="Oval 727"/>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9" name="Oval 728"/>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0" name="Oval 729"/>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1" name="Oval 730"/>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2" name="Oval 73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3" name="Oval 732"/>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4" name="Oval 733"/>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5" name="Oval 734"/>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6" name="Oval 735"/>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7" name="Oval 736"/>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8" name="Oval 737"/>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9" name="Oval 738"/>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0" name="Oval 739"/>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1" name="Oval 740"/>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2" name="Oval 74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3" name="Oval 742"/>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4" name="Oval 743"/>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5" name="Oval 744"/>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6" name="Oval 74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7" name="Oval 74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8" name="Oval 74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9" name="Oval 74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0" name="Oval 74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1" name="Oval 75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2" name="Oval 75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3" name="Oval 752"/>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4" name="Oval 753"/>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D0EEB47-A812-4F40-9C18-38FB8E17158A}" type="datetimeFigureOut">
              <a:rPr lang="en-GB" smtClean="0"/>
              <a:pPr/>
              <a:t>07/01/2018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56F82-BB7E-41D4-A236-EF1ED4CCE23B}" type="slidenum">
              <a:rPr lang="en-GB" smtClean="0"/>
              <a:pPr/>
              <a:t>‹#›</a:t>
            </a:fld>
            <a:endParaRPr lang="en-GB"/>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30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56F82-BB7E-41D4-A236-EF1ED4CCE23B}" type="slidenum">
              <a:rPr lang="en-GB" smtClean="0"/>
              <a:pPr/>
              <a:t>‹#›</a:t>
            </a:fld>
            <a:endParaRPr lang="en-GB"/>
          </a:p>
        </p:txBody>
      </p:sp>
    </p:spTree>
    <p:extLst>
      <p:ext uri="{BB962C8B-B14F-4D97-AF65-F5344CB8AC3E}">
        <p14:creationId xmlns:p14="http://schemas.microsoft.com/office/powerpoint/2010/main" val="2481055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56F82-BB7E-41D4-A236-EF1ED4CCE23B}" type="slidenum">
              <a:rPr lang="en-GB" smtClean="0"/>
              <a:pPr/>
              <a:t>‹#›</a:t>
            </a:fld>
            <a:endParaRPr lang="en-GB"/>
          </a:p>
        </p:txBody>
      </p:sp>
      <p:cxnSp>
        <p:nvCxnSpPr>
          <p:cNvPr id="7" name="Straight Connector 6"/>
          <p:cNvCxnSpPr/>
          <p:nvPr/>
        </p:nvCxnSpPr>
        <p:spPr>
          <a:xfrm rot="5400000" flipV="1">
            <a:off x="7543800" y="173563"/>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04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56F82-BB7E-41D4-A236-EF1ED4CCE23B}" type="slidenum">
              <a:rPr lang="en-GB" smtClean="0"/>
              <a:pPr/>
              <a:t>‹#›</a:t>
            </a:fld>
            <a:endParaRPr lang="en-GB"/>
          </a:p>
        </p:txBody>
      </p:sp>
    </p:spTree>
    <p:extLst>
      <p:ext uri="{BB962C8B-B14F-4D97-AF65-F5344CB8AC3E}">
        <p14:creationId xmlns:p14="http://schemas.microsoft.com/office/powerpoint/2010/main" val="405563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0" y="420256"/>
            <a:ext cx="9144000" cy="3795497"/>
            <a:chOff x="0" y="420256"/>
            <a:chExt cx="12188952" cy="3795497"/>
          </a:xfrm>
        </p:grpSpPr>
        <p:cxnSp>
          <p:nvCxnSpPr>
            <p:cNvPr id="10" name="Straight Connector 9"/>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3"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8"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1"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5"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7"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8"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9"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4"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5"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9"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0"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1"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5"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2"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4"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0"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1"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 name="Oval 189"/>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 name="Oval 191"/>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Oval 192"/>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 name="Oval 194"/>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 name="Oval 195"/>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 name="Oval 196"/>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 name="Oval 197"/>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 name="Oval 198"/>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 name="Oval 199"/>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1" name="Oval 200"/>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Oval 201"/>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3" name="Oval 202"/>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 name="Oval 203"/>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 name="Oval 204"/>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 name="Oval 205"/>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7" name="Oval 206"/>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 name="Oval 207"/>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9" name="Oval 208"/>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0" name="Oval 209"/>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1" name="Oval 210"/>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4"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5" name="Oval 214"/>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6" name="Oval 215"/>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7" name="Oval 216"/>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8" name="Oval 217"/>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9" name="Oval 218"/>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0" name="Oval 219"/>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1" name="Oval 220"/>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2" name="Oval 221"/>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3" name="Oval 222"/>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4" name="Oval 223"/>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 name="Oval 224"/>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6" name="Oval 225"/>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7" name="Oval 226"/>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8" name="Oval 227"/>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9" name="Oval 228"/>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0" name="Oval 229"/>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1" name="Oval 230"/>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Oval 231"/>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Oval 232"/>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4" name="Oval 233"/>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 name="Oval 234"/>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6" name="Oval 235"/>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7" name="Oval 236"/>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8" name="Oval 237"/>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9" name="Oval 238"/>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0" name="Oval 239"/>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1" name="Oval 240"/>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2" name="Oval 241"/>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3" name="Oval 242"/>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4" name="Oval 243"/>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5" name="Oval 244"/>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Oval 245"/>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Oval 246"/>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8" name="Oval 247"/>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9" name="Oval 248"/>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0" name="Oval 249"/>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1" name="Oval 250"/>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2" name="Oval 251"/>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3" name="Oval 252"/>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4" name="Oval 253"/>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5" name="Oval 254"/>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 name="Oval 255"/>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7" name="Oval 256"/>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Oval 257"/>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Oval 258"/>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0" name="Oval 259"/>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1" name="Oval 260"/>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2" name="Oval 261"/>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3" name="Oval 262"/>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4" name="Oval 263"/>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5" name="Oval 264"/>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6" name="Oval 265"/>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7" name="Oval 266"/>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8" name="Oval 267"/>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9" name="Oval 268"/>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0" name="Oval 269"/>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1" name="Oval 270"/>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2" name="Oval 271"/>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3" name="Oval 272"/>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4" name="Oval 273"/>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5" name="Oval 274"/>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Oval 275"/>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Oval 276"/>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8" name="Oval 277"/>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9" name="Oval 278"/>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0" name="Oval 279"/>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1" name="Oval 280"/>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2" name="Oval 281"/>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3" name="Oval 282"/>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4" name="Oval 283"/>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5" name="Oval 284"/>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 name="Oval 285"/>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7" name="Oval 286"/>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8" name="Oval 287"/>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9" name="Oval 288"/>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0" name="Oval 289"/>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1" name="Oval 290"/>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2" name="Oval 291"/>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3" name="Oval 292"/>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4" name="Oval 293"/>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5" name="Oval 294"/>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6" name="Oval 295"/>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7" name="Oval 296"/>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8" name="Oval 297"/>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0" name="Oval 299"/>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1" name="Oval 300"/>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2" name="Oval 301"/>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3" name="Oval 302"/>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4" name="Oval 303"/>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5" name="Oval 304"/>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6" name="Oval 305"/>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7" name="Oval 306"/>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8" name="Oval 307"/>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9" name="Oval 308"/>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0" name="Oval 309"/>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1" name="Oval 310"/>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2" name="Oval 311"/>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3" name="Oval 312"/>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4" name="Oval 313"/>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5" name="Oval 314"/>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6" name="Oval 315"/>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7" name="Oval 316"/>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8" name="Oval 317"/>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9" name="Oval 318"/>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0" name="Oval 319"/>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1" name="Oval 320"/>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2" name="Oval 321"/>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3" name="Oval 322"/>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4" name="Oval 323"/>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5" name="Oval 324"/>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6" name="Oval 325"/>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7" name="Oval 326"/>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8" name="Oval 327"/>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9" name="Oval 328"/>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0" name="Oval 329"/>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1" name="Oval 330"/>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2" name="Oval 331"/>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3" name="Oval 332"/>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4" name="Oval 333"/>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5" name="Oval 334"/>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6" name="Oval 335"/>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7" name="Oval 336"/>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8" name="Oval 337"/>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9" name="Oval 338"/>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0" name="Oval 339"/>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1" name="Oval 340"/>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2" name="Oval 341"/>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3" name="Oval 342"/>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4" name="Oval 343"/>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5" name="Oval 344"/>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6" name="Oval 345"/>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7" name="Oval 346"/>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8" name="Oval 347"/>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9" name="Oval 348"/>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0" name="Oval 349"/>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1" name="Oval 350"/>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2" name="Oval 351"/>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3" name="Oval 352"/>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4" name="Oval 353"/>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56F82-BB7E-41D4-A236-EF1ED4CCE23B}" type="slidenum">
              <a:rPr lang="en-GB" smtClean="0"/>
              <a:pPr/>
              <a:t>‹#›</a:t>
            </a:fld>
            <a:endParaRPr lang="en-GB"/>
          </a:p>
        </p:txBody>
      </p:sp>
      <p:cxnSp>
        <p:nvCxnSpPr>
          <p:cNvPr id="8" name="Straight Connector 7"/>
          <p:cNvCxnSpPr/>
          <p:nvPr/>
        </p:nvCxnSpPr>
        <p:spPr>
          <a:xfrm flipV="1">
            <a:off x="629013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559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156F82-BB7E-41D4-A236-EF1ED4CCE23B}" type="slidenum">
              <a:rPr lang="en-GB" smtClean="0"/>
              <a:pPr/>
              <a:t>‹#›</a:t>
            </a:fld>
            <a:endParaRPr lang="en-GB"/>
          </a:p>
        </p:txBody>
      </p:sp>
    </p:spTree>
    <p:extLst>
      <p:ext uri="{BB962C8B-B14F-4D97-AF65-F5344CB8AC3E}">
        <p14:creationId xmlns:p14="http://schemas.microsoft.com/office/powerpoint/2010/main" val="322565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156F82-BB7E-41D4-A236-EF1ED4CCE23B}" type="slidenum">
              <a:rPr lang="en-GB" smtClean="0"/>
              <a:pPr/>
              <a:t>‹#›</a:t>
            </a:fld>
            <a:endParaRPr lang="en-GB"/>
          </a:p>
        </p:txBody>
      </p:sp>
    </p:spTree>
    <p:extLst>
      <p:ext uri="{BB962C8B-B14F-4D97-AF65-F5344CB8AC3E}">
        <p14:creationId xmlns:p14="http://schemas.microsoft.com/office/powerpoint/2010/main" val="62087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156F82-BB7E-41D4-A236-EF1ED4CCE23B}" type="slidenum">
              <a:rPr lang="en-GB" smtClean="0"/>
              <a:pPr/>
              <a:t>‹#›</a:t>
            </a:fld>
            <a:endParaRPr lang="en-GB"/>
          </a:p>
        </p:txBody>
      </p:sp>
    </p:spTree>
    <p:extLst>
      <p:ext uri="{BB962C8B-B14F-4D97-AF65-F5344CB8AC3E}">
        <p14:creationId xmlns:p14="http://schemas.microsoft.com/office/powerpoint/2010/main" val="378892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156F82-BB7E-41D4-A236-EF1ED4CCE23B}" type="slidenum">
              <a:rPr lang="en-GB" smtClean="0"/>
              <a:pPr/>
              <a:t>‹#›</a:t>
            </a:fld>
            <a:endParaRPr lang="en-GB"/>
          </a:p>
        </p:txBody>
      </p:sp>
    </p:spTree>
    <p:extLst>
      <p:ext uri="{BB962C8B-B14F-4D97-AF65-F5344CB8AC3E}">
        <p14:creationId xmlns:p14="http://schemas.microsoft.com/office/powerpoint/2010/main" val="326509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156F82-BB7E-41D4-A236-EF1ED4CCE23B}" type="slidenum">
              <a:rPr lang="en-GB" smtClean="0"/>
              <a:pPr/>
              <a:t>‹#›</a:t>
            </a:fld>
            <a:endParaRPr lang="en-GB"/>
          </a:p>
        </p:txBody>
      </p:sp>
    </p:spTree>
    <p:extLst>
      <p:ext uri="{BB962C8B-B14F-4D97-AF65-F5344CB8AC3E}">
        <p14:creationId xmlns:p14="http://schemas.microsoft.com/office/powerpoint/2010/main" val="836378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3">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D0EEB47-A812-4F40-9C18-38FB8E17158A}" type="datetimeFigureOut">
              <a:rPr lang="en-GB" smtClean="0"/>
              <a:pPr/>
              <a:t>07/01/2018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156F82-BB7E-41D4-A236-EF1ED4CCE23B}" type="slidenum">
              <a:rPr lang="en-GB" smtClean="0"/>
              <a:pPr/>
              <a:t>‹#›</a:t>
            </a:fld>
            <a:endParaRPr lang="en-GB"/>
          </a:p>
        </p:txBody>
      </p:sp>
      <p:cxnSp>
        <p:nvCxnSpPr>
          <p:cNvPr id="9" name="Straight Connector 8"/>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106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D0EEB47-A812-4F40-9C18-38FB8E17158A}" type="datetimeFigureOut">
              <a:rPr lang="en-GB" smtClean="0"/>
              <a:pPr/>
              <a:t>07/01/2018</a:t>
            </a:fld>
            <a:endParaRPr lang="en-GB"/>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E156F82-BB7E-41D4-A236-EF1ED4CCE23B}" type="slidenum">
              <a:rPr lang="en-GB" smtClean="0"/>
              <a:pPr/>
              <a:t>‹#›</a:t>
            </a:fld>
            <a:endParaRPr lang="en-GB"/>
          </a:p>
        </p:txBody>
      </p:sp>
      <p:cxnSp>
        <p:nvCxnSpPr>
          <p:cNvPr id="7" name="Straight Connector 6"/>
          <p:cNvCxnSpPr/>
          <p:nvPr/>
        </p:nvCxnSpPr>
        <p:spPr>
          <a:xfrm flipV="1">
            <a:off x="5715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850985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channel/UCTHQFL5ZZSrz93qW6ihYVzQ" TargetMode="External"/><Relationship Id="rId2" Type="http://schemas.openxmlformats.org/officeDocument/2006/relationships/hyperlink" Target="https://www.youtube.com/user/higheredliv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groups/2204795643/" TargetMode="External"/><Relationship Id="rId2" Type="http://schemas.openxmlformats.org/officeDocument/2006/relationships/hyperlink" Target="https://www.facebook.com/groups/394281700668916/" TargetMode="External"/><Relationship Id="rId1" Type="http://schemas.openxmlformats.org/officeDocument/2006/relationships/slideLayout" Target="../slideLayouts/slideLayout2.xml"/><Relationship Id="rId4" Type="http://schemas.openxmlformats.org/officeDocument/2006/relationships/hyperlink" Target="https://www.facebook.com/groups/sarunner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udentaffairsfeature.com/" TargetMode="External"/><Relationship Id="rId2" Type="http://schemas.openxmlformats.org/officeDocument/2006/relationships/hyperlink" Target="http://studentaffairscollective.org/" TargetMode="External"/><Relationship Id="rId1" Type="http://schemas.openxmlformats.org/officeDocument/2006/relationships/slideLayout" Target="../slideLayouts/slideLayout2.xml"/><Relationship Id="rId6" Type="http://schemas.openxmlformats.org/officeDocument/2006/relationships/hyperlink" Target="http://studentleadercollective.com/" TargetMode="External"/><Relationship Id="rId5" Type="http://schemas.openxmlformats.org/officeDocument/2006/relationships/hyperlink" Target="http://studentaffairsfit.com/" TargetMode="External"/><Relationship Id="rId4" Type="http://schemas.openxmlformats.org/officeDocument/2006/relationships/hyperlink" Target="http://www.sawomentalktech.com/blo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899568"/>
          </a:xfrm>
        </p:spPr>
        <p:txBody>
          <a:bodyPr>
            <a:normAutofit fontScale="90000"/>
          </a:bodyPr>
          <a:lstStyle/>
          <a:p>
            <a:r>
              <a:rPr lang="en-US" sz="2000" b="1" dirty="0"/>
              <a:t> </a:t>
            </a:r>
            <a:r>
              <a:rPr lang="en-US" sz="3600" b="1" dirty="0">
                <a:solidFill>
                  <a:srgbClr val="FF0000"/>
                </a:solidFill>
              </a:rPr>
              <a:t>Things You Can Do to Begin Developing Your Personal Learning Network</a:t>
            </a:r>
            <a:endParaRPr lang="en-GB" sz="3600" b="1" i="1" u="sng" dirty="0">
              <a:solidFill>
                <a:srgbClr val="FF0000"/>
              </a:solidFill>
            </a:endParaRPr>
          </a:p>
        </p:txBody>
      </p:sp>
      <p:sp>
        <p:nvSpPr>
          <p:cNvPr id="5" name="Rectangle 4"/>
          <p:cNvSpPr/>
          <p:nvPr/>
        </p:nvSpPr>
        <p:spPr>
          <a:xfrm>
            <a:off x="323528" y="1700808"/>
            <a:ext cx="8424935" cy="2932213"/>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Ø"/>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Join a professional social </a:t>
            </a:r>
            <a:r>
              <a:rPr lang="en-US"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network.</a:t>
            </a:r>
          </a:p>
          <a:p>
            <a:pPr marL="285750" indent="-285750">
              <a:lnSpc>
                <a:spcPct val="107000"/>
              </a:lnSpc>
              <a:spcAft>
                <a:spcPts val="800"/>
              </a:spcAft>
              <a:buFont typeface="Wingdings" panose="05000000000000000000" pitchFamily="2" charset="2"/>
              <a:buChar char="Ø"/>
            </a:pPr>
            <a:r>
              <a:rPr lang="en-US"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Pick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Blogs you find interesting and start reading </a:t>
            </a:r>
            <a:r>
              <a:rPr lang="en-US"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them</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n-US"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Set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up a</a:t>
            </a:r>
            <a:r>
              <a:rPr lang="en-US" sz="3200" dirty="0">
                <a:latin typeface="Times New Roman" panose="02020603050405020304" pitchFamily="18" charset="0"/>
                <a:ea typeface="Calibri" panose="020F0502020204030204" pitchFamily="34" charset="0"/>
                <a:cs typeface="Times New Roman" panose="02020603050405020304" pitchFamily="18" charset="0"/>
              </a:rPr>
              <a:t> Google account</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subscribe to the blogs you selected in</a:t>
            </a:r>
            <a:r>
              <a:rPr lang="en-US" sz="3200" dirty="0">
                <a:latin typeface="Times New Roman" panose="02020603050405020304" pitchFamily="18" charset="0"/>
                <a:ea typeface="Calibri" panose="020F0502020204030204" pitchFamily="34" charset="0"/>
                <a:cs typeface="Times New Roman" panose="02020603050405020304" pitchFamily="18" charset="0"/>
              </a:rPr>
              <a:t> Google Reader</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39334"/>
            <a:ext cx="5742384" cy="4489691"/>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Ø"/>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Become a part of the conversation and start commenting on the blogs you read.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Join the microblogging phenomena by reading Tweets at</a:t>
            </a:r>
            <a:r>
              <a:rPr lang="en-US" sz="3200" dirty="0">
                <a:latin typeface="Times New Roman" panose="02020603050405020304" pitchFamily="18" charset="0"/>
                <a:ea typeface="Calibri" panose="020F0502020204030204" pitchFamily="34" charset="0"/>
                <a:cs typeface="Times New Roman" panose="02020603050405020304" pitchFamily="18" charset="0"/>
              </a:rPr>
              <a:t> Twitter</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Wingdings" panose="05000000000000000000" pitchFamily="2" charset="2"/>
              <a:buChar char="Ø"/>
            </a:pPr>
            <a:r>
              <a:rPr lang="en-US" sz="3200" dirty="0">
                <a:latin typeface="Calibri" panose="020F0502020204030204" pitchFamily="34" charset="0"/>
                <a:ea typeface="Calibri" panose="020F0502020204030204" pitchFamily="34" charset="0"/>
                <a:cs typeface="Times New Roman" panose="02020603050405020304" pitchFamily="18" charset="0"/>
              </a:rPr>
              <a:t>YouTube</a:t>
            </a:r>
          </a:p>
        </p:txBody>
      </p:sp>
    </p:spTree>
    <p:extLst>
      <p:ext uri="{BB962C8B-B14F-4D97-AF65-F5344CB8AC3E}">
        <p14:creationId xmlns:p14="http://schemas.microsoft.com/office/powerpoint/2010/main" val="4047125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0"/>
            <a:ext cx="7290054" cy="2084832"/>
          </a:xfrm>
        </p:spPr>
        <p:txBody>
          <a:bodyPr>
            <a:normAutofit fontScale="90000"/>
          </a:bodyPr>
          <a:lstStyle/>
          <a:p>
            <a:r>
              <a:rPr lang="en-US" sz="3600" dirty="0" smtClean="0">
                <a:solidFill>
                  <a:srgbClr val="FF0000"/>
                </a:solidFill>
                <a:latin typeface="Times New Roman" panose="02020603050405020304" pitchFamily="18" charset="0"/>
                <a:cs typeface="Times New Roman" panose="02020603050405020304" pitchFamily="18" charset="0"/>
              </a:rPr>
              <a:t>there </a:t>
            </a:r>
            <a:r>
              <a:rPr lang="en-US" sz="3600" dirty="0">
                <a:solidFill>
                  <a:srgbClr val="FF0000"/>
                </a:solidFill>
                <a:latin typeface="Times New Roman" panose="02020603050405020304" pitchFamily="18" charset="0"/>
                <a:cs typeface="Times New Roman" panose="02020603050405020304" pitchFamily="18" charset="0"/>
              </a:rPr>
              <a:t>are two resources pumping out student affairs/higher education specific content: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fontAlgn="base"/>
            <a:r>
              <a:rPr lang="en-US" sz="3600" b="1" u="sng" dirty="0">
                <a:hlinkClick r:id="rId2"/>
              </a:rPr>
              <a:t>Higher Ed Live</a:t>
            </a:r>
            <a:endParaRPr lang="en-US" sz="3600" u="sng" dirty="0"/>
          </a:p>
          <a:p>
            <a:r>
              <a:rPr lang="en-US" sz="3600" u="sng" dirty="0">
                <a:hlinkClick r:id="rId3"/>
              </a:rPr>
              <a:t>Student Affairs Live</a:t>
            </a:r>
            <a:endParaRPr lang="en-US" sz="3600" u="sng" dirty="0"/>
          </a:p>
        </p:txBody>
      </p:sp>
    </p:spTree>
    <p:extLst>
      <p:ext uri="{BB962C8B-B14F-4D97-AF65-F5344CB8AC3E}">
        <p14:creationId xmlns:p14="http://schemas.microsoft.com/office/powerpoint/2010/main" val="3543314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Facebook Groups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200" dirty="0"/>
              <a:t>I enjoy Facebook groups because the sense of a personal and professional community, and the interaction is strong. It also gives one an opportunity to find others on Facebook that have liked interests, but are not yet formally Facebook ‘friends.’ This also swings the other way, connecting with professionals whom you would choose not to include in your Facebook friend list</a:t>
            </a:r>
          </a:p>
        </p:txBody>
      </p:sp>
    </p:spTree>
    <p:extLst>
      <p:ext uri="{BB962C8B-B14F-4D97-AF65-F5344CB8AC3E}">
        <p14:creationId xmlns:p14="http://schemas.microsoft.com/office/powerpoint/2010/main" val="177360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0"/>
            <a:ext cx="7290054" cy="2286000"/>
          </a:xfrm>
        </p:spPr>
        <p:txBody>
          <a:bodyPr>
            <a:normAutofit/>
          </a:bodyPr>
          <a:lstStyle/>
          <a:p>
            <a:r>
              <a:rPr lang="en-US" sz="3100" dirty="0">
                <a:solidFill>
                  <a:srgbClr val="FF0000"/>
                </a:solidFill>
              </a:rPr>
              <a:t>The list below varies from professional to personal related content that could be of interest to a student affairs professional:</a:t>
            </a:r>
            <a:r>
              <a:rPr lang="en-US" dirty="0"/>
              <a:t/>
            </a:r>
            <a:br>
              <a:rPr lang="en-US" dirty="0"/>
            </a:br>
            <a:endParaRPr lang="en-US" dirty="0"/>
          </a:p>
        </p:txBody>
      </p:sp>
      <p:sp>
        <p:nvSpPr>
          <p:cNvPr id="3" name="Content Placeholder 2"/>
          <p:cNvSpPr>
            <a:spLocks noGrp="1"/>
          </p:cNvSpPr>
          <p:nvPr>
            <p:ph idx="1"/>
          </p:nvPr>
        </p:nvSpPr>
        <p:spPr>
          <a:xfrm>
            <a:off x="768095" y="2204864"/>
            <a:ext cx="7290055" cy="4023360"/>
          </a:xfrm>
        </p:spPr>
        <p:txBody>
          <a:bodyPr/>
          <a:lstStyle/>
          <a:p>
            <a:pPr lvl="0" fontAlgn="base">
              <a:buFont typeface="Wingdings" panose="05000000000000000000" pitchFamily="2" charset="2"/>
              <a:buChar char="q"/>
            </a:pPr>
            <a:r>
              <a:rPr lang="en-US" sz="3200" u="sng" dirty="0">
                <a:hlinkClick r:id="rId2"/>
              </a:rPr>
              <a:t>Student Activities </a:t>
            </a:r>
            <a:r>
              <a:rPr lang="en-US" sz="3200" u="sng" dirty="0" smtClean="0">
                <a:hlinkClick r:id="rId2"/>
              </a:rPr>
              <a:t>Professionals</a:t>
            </a:r>
            <a:endParaRPr lang="en-US" sz="3200" u="sng" dirty="0"/>
          </a:p>
          <a:p>
            <a:pPr lvl="0" fontAlgn="base">
              <a:buFont typeface="Wingdings" panose="05000000000000000000" pitchFamily="2" charset="2"/>
              <a:buChar char="q"/>
            </a:pPr>
            <a:r>
              <a:rPr lang="en-US" sz="3200" u="sng" dirty="0" smtClean="0">
                <a:hlinkClick r:id="rId3"/>
              </a:rPr>
              <a:t>Student </a:t>
            </a:r>
            <a:r>
              <a:rPr lang="en-US" sz="3200" u="sng" dirty="0">
                <a:hlinkClick r:id="rId3"/>
              </a:rPr>
              <a:t>Affairs </a:t>
            </a:r>
            <a:r>
              <a:rPr lang="en-US" sz="3200" u="sng" dirty="0" smtClean="0">
                <a:hlinkClick r:id="rId3"/>
              </a:rPr>
              <a:t>Professionals</a:t>
            </a:r>
            <a:endParaRPr lang="en-US" sz="3200" dirty="0"/>
          </a:p>
          <a:p>
            <a:pPr lvl="0" fontAlgn="base">
              <a:buFont typeface="Wingdings" panose="05000000000000000000" pitchFamily="2" charset="2"/>
              <a:buChar char="q"/>
            </a:pPr>
            <a:r>
              <a:rPr lang="en-US" sz="3200" u="sng" dirty="0" smtClean="0">
                <a:hlinkClick r:id="rId4"/>
              </a:rPr>
              <a:t>Student </a:t>
            </a:r>
            <a:r>
              <a:rPr lang="en-US" sz="3200" u="sng" dirty="0">
                <a:hlinkClick r:id="rId4"/>
              </a:rPr>
              <a:t>Affairs Runners</a:t>
            </a:r>
            <a:endParaRPr lang="en-US" sz="3200" dirty="0"/>
          </a:p>
          <a:p>
            <a:endParaRPr lang="en-US" dirty="0"/>
          </a:p>
        </p:txBody>
      </p:sp>
    </p:spTree>
    <p:extLst>
      <p:ext uri="{BB962C8B-B14F-4D97-AF65-F5344CB8AC3E}">
        <p14:creationId xmlns:p14="http://schemas.microsoft.com/office/powerpoint/2010/main" val="263521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786384"/>
            <a:ext cx="7290054" cy="1499616"/>
          </a:xfrm>
        </p:spPr>
        <p:txBody>
          <a:bodyPr/>
          <a:lstStyle/>
          <a:p>
            <a:r>
              <a:rPr lang="en-US" b="1" dirty="0">
                <a:solidFill>
                  <a:srgbClr val="FF0000"/>
                </a:solidFill>
              </a:rPr>
              <a:t>Website Collaborations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200" dirty="0"/>
              <a:t>Growing resources for PLNs are collaborative student affairs websites that have a collection contributors writing. Created and managed by student affairs professionals themselves, a collaborative spirit fosters as these projects grow and take on addition contributors in guest posts, as well as co-management</a:t>
            </a:r>
          </a:p>
        </p:txBody>
      </p:sp>
    </p:spTree>
    <p:extLst>
      <p:ext uri="{BB962C8B-B14F-4D97-AF65-F5344CB8AC3E}">
        <p14:creationId xmlns:p14="http://schemas.microsoft.com/office/powerpoint/2010/main" val="4081581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examples</a:t>
            </a:r>
          </a:p>
        </p:txBody>
      </p:sp>
      <p:sp>
        <p:nvSpPr>
          <p:cNvPr id="3" name="Content Placeholder 2"/>
          <p:cNvSpPr>
            <a:spLocks noGrp="1"/>
          </p:cNvSpPr>
          <p:nvPr>
            <p:ph idx="1"/>
          </p:nvPr>
        </p:nvSpPr>
        <p:spPr/>
        <p:txBody>
          <a:bodyPr/>
          <a:lstStyle/>
          <a:p>
            <a:pPr lvl="0" fontAlgn="base">
              <a:buFont typeface="Wingdings" panose="05000000000000000000" pitchFamily="2" charset="2"/>
              <a:buChar char="v"/>
            </a:pPr>
            <a:r>
              <a:rPr lang="en-US" sz="3200" u="sng" dirty="0">
                <a:hlinkClick r:id="rId2"/>
              </a:rPr>
              <a:t>Student Affairs </a:t>
            </a:r>
            <a:r>
              <a:rPr lang="en-US" sz="3200" u="sng" dirty="0" smtClean="0">
                <a:hlinkClick r:id="rId2"/>
              </a:rPr>
              <a:t>Collective</a:t>
            </a:r>
            <a:endParaRPr lang="en-US" sz="3200" dirty="0"/>
          </a:p>
          <a:p>
            <a:pPr lvl="0" fontAlgn="base">
              <a:buFont typeface="Wingdings" panose="05000000000000000000" pitchFamily="2" charset="2"/>
              <a:buChar char="v"/>
            </a:pPr>
            <a:r>
              <a:rPr lang="en-US" sz="3200" b="1" dirty="0" smtClean="0">
                <a:hlinkClick r:id="rId3"/>
              </a:rPr>
              <a:t>The </a:t>
            </a:r>
            <a:r>
              <a:rPr lang="en-US" sz="3200" b="1" dirty="0">
                <a:hlinkClick r:id="rId3"/>
              </a:rPr>
              <a:t>Student Affairs </a:t>
            </a:r>
            <a:r>
              <a:rPr lang="en-US" sz="3200" b="1" dirty="0" smtClean="0">
                <a:hlinkClick r:id="rId3"/>
              </a:rPr>
              <a:t>Feature</a:t>
            </a:r>
            <a:endParaRPr lang="en-US" sz="3200" dirty="0"/>
          </a:p>
          <a:p>
            <a:pPr lvl="0" fontAlgn="base">
              <a:buFont typeface="Wingdings" panose="05000000000000000000" pitchFamily="2" charset="2"/>
              <a:buChar char="v"/>
            </a:pPr>
            <a:r>
              <a:rPr lang="en-US" sz="3200" b="1" dirty="0" smtClean="0">
                <a:hlinkClick r:id="rId4"/>
              </a:rPr>
              <a:t>Student </a:t>
            </a:r>
            <a:r>
              <a:rPr lang="en-US" sz="3200" b="1" dirty="0">
                <a:hlinkClick r:id="rId4"/>
              </a:rPr>
              <a:t>Affairs Women Talk </a:t>
            </a:r>
            <a:r>
              <a:rPr lang="en-US" sz="3200" b="1" dirty="0" smtClean="0">
                <a:hlinkClick r:id="rId4"/>
              </a:rPr>
              <a:t>Tech</a:t>
            </a:r>
            <a:endParaRPr lang="en-US" sz="3200" dirty="0"/>
          </a:p>
          <a:p>
            <a:pPr lvl="0" fontAlgn="base">
              <a:buFont typeface="Wingdings" panose="05000000000000000000" pitchFamily="2" charset="2"/>
              <a:buChar char="v"/>
            </a:pPr>
            <a:r>
              <a:rPr lang="en-US" sz="3200" u="sng" dirty="0" smtClean="0">
                <a:hlinkClick r:id="rId5"/>
              </a:rPr>
              <a:t>Student </a:t>
            </a:r>
            <a:r>
              <a:rPr lang="en-US" sz="3200" u="sng" dirty="0">
                <a:hlinkClick r:id="rId5"/>
              </a:rPr>
              <a:t>Affairs </a:t>
            </a:r>
            <a:r>
              <a:rPr lang="en-US" sz="3200" u="sng" dirty="0" smtClean="0">
                <a:hlinkClick r:id="rId5"/>
              </a:rPr>
              <a:t>Fitness</a:t>
            </a:r>
            <a:endParaRPr lang="en-US" sz="3200" dirty="0"/>
          </a:p>
          <a:p>
            <a:pPr lvl="0" fontAlgn="base">
              <a:buFont typeface="Wingdings" panose="05000000000000000000" pitchFamily="2" charset="2"/>
              <a:buChar char="v"/>
            </a:pPr>
            <a:r>
              <a:rPr lang="en-US" sz="3200" u="sng" dirty="0" smtClean="0">
                <a:hlinkClick r:id="rId6"/>
              </a:rPr>
              <a:t>Student </a:t>
            </a:r>
            <a:r>
              <a:rPr lang="en-US" sz="3200" u="sng" dirty="0">
                <a:hlinkClick r:id="rId6"/>
              </a:rPr>
              <a:t>Leader Collective</a:t>
            </a:r>
            <a:endParaRPr lang="en-US" sz="3200" dirty="0"/>
          </a:p>
          <a:p>
            <a:endParaRPr lang="en-US" dirty="0"/>
          </a:p>
        </p:txBody>
      </p:sp>
    </p:spTree>
    <p:extLst>
      <p:ext uri="{BB962C8B-B14F-4D97-AF65-F5344CB8AC3E}">
        <p14:creationId xmlns:p14="http://schemas.microsoft.com/office/powerpoint/2010/main" val="186071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25205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123</TotalTime>
  <Words>166</Words>
  <Application>Microsoft Office PowerPoint</Application>
  <PresentationFormat>On-screen Show (4:3)</PresentationFormat>
  <Paragraphs>26</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Times New Roman</vt:lpstr>
      <vt:lpstr>Tw Cen MT</vt:lpstr>
      <vt:lpstr>Tw Cen MT Condensed</vt:lpstr>
      <vt:lpstr>Wingdings</vt:lpstr>
      <vt:lpstr>Wingdings 3</vt:lpstr>
      <vt:lpstr>Integral</vt:lpstr>
      <vt:lpstr> Things You Can Do to Begin Developing Your Personal Learning Network</vt:lpstr>
      <vt:lpstr>PowerPoint Presentation</vt:lpstr>
      <vt:lpstr>there are two resources pumping out student affairs/higher education specific content: </vt:lpstr>
      <vt:lpstr>Facebook Groups</vt:lpstr>
      <vt:lpstr>The list below varies from professional to personal related content that could be of interest to a student affairs professional: </vt:lpstr>
      <vt:lpstr>Website Collaborations</vt:lpstr>
      <vt:lpstr>examples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HARDWARE    def: hardware is a physical part of computer that you can see thouch, touch or handle.</dc:title>
  <dc:creator>Guest</dc:creator>
  <cp:lastModifiedBy>Teacher</cp:lastModifiedBy>
  <cp:revision>31</cp:revision>
  <dcterms:created xsi:type="dcterms:W3CDTF">2017-12-12T08:26:36Z</dcterms:created>
  <dcterms:modified xsi:type="dcterms:W3CDTF">2018-01-07T13:14:44Z</dcterms:modified>
</cp:coreProperties>
</file>