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handoutMasterIdLst>
    <p:handoutMasterId r:id="rId18"/>
  </p:handoutMasterIdLst>
  <p:sldIdLst>
    <p:sldId id="258" r:id="rId5"/>
    <p:sldId id="276" r:id="rId6"/>
    <p:sldId id="275" r:id="rId7"/>
    <p:sldId id="274" r:id="rId8"/>
    <p:sldId id="264" r:id="rId9"/>
    <p:sldId id="266" r:id="rId10"/>
    <p:sldId id="278" r:id="rId11"/>
    <p:sldId id="267" r:id="rId12"/>
    <p:sldId id="279" r:id="rId13"/>
    <p:sldId id="280" r:id="rId14"/>
    <p:sldId id="281"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83235" autoAdjust="0"/>
  </p:normalViewPr>
  <p:slideViewPr>
    <p:cSldViewPr snapToGrid="0">
      <p:cViewPr varScale="1">
        <p:scale>
          <a:sx n="76" d="100"/>
          <a:sy n="76" d="100"/>
        </p:scale>
        <p:origin x="1362" y="78"/>
      </p:cViewPr>
      <p:guideLst/>
    </p:cSldViewPr>
  </p:slideViewPr>
  <p:notesTextViewPr>
    <p:cViewPr>
      <p:scale>
        <a:sx n="1" d="1"/>
        <a:sy n="1" d="1"/>
      </p:scale>
      <p:origin x="0" y="0"/>
    </p:cViewPr>
  </p:notesTextViewPr>
  <p:notesViewPr>
    <p:cSldViewPr snapToGrid="0">
      <p:cViewPr varScale="1">
        <p:scale>
          <a:sx n="49" d="100"/>
          <a:sy n="49" d="100"/>
        </p:scale>
        <p:origin x="214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4EAB07-1A91-48C4-8328-BB6A6877152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4" name="Footer Placeholder 3">
            <a:extLst>
              <a:ext uri="{FF2B5EF4-FFF2-40B4-BE49-F238E27FC236}">
                <a16:creationId xmlns:a16="http://schemas.microsoft.com/office/drawing/2014/main" id="{D5285F8C-046B-4565-8954-0C4A3C790EF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6F768E4C-972B-4D45-97E4-96EA5329086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C86E3AD-7A7C-4383-8436-6CAD2F08CAA2}" type="slidenum">
              <a:rPr lang="en-GB" smtClean="0"/>
              <a:t>‹#›</a:t>
            </a:fld>
            <a:endParaRPr lang="en-GB"/>
          </a:p>
        </p:txBody>
      </p:sp>
    </p:spTree>
    <p:extLst>
      <p:ext uri="{BB962C8B-B14F-4D97-AF65-F5344CB8AC3E}">
        <p14:creationId xmlns:p14="http://schemas.microsoft.com/office/powerpoint/2010/main" val="4245702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F4F00D-A1F1-4AAD-8E87-FD06BF5A472B}" type="datetimeFigureOut">
              <a:rPr lang="en-GB" smtClean="0"/>
              <a:t>22/05/2019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4F0672-232E-4C5B-A17C-18881AD76DE1}" type="slidenum">
              <a:rPr lang="en-GB" smtClean="0"/>
              <a:t>‹#›</a:t>
            </a:fld>
            <a:endParaRPr lang="en-GB"/>
          </a:p>
        </p:txBody>
      </p:sp>
    </p:spTree>
    <p:extLst>
      <p:ext uri="{BB962C8B-B14F-4D97-AF65-F5344CB8AC3E}">
        <p14:creationId xmlns:p14="http://schemas.microsoft.com/office/powerpoint/2010/main" val="2256866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1</a:t>
            </a:fld>
            <a:endParaRPr lang="en-GB"/>
          </a:p>
        </p:txBody>
      </p:sp>
    </p:spTree>
    <p:extLst>
      <p:ext uri="{BB962C8B-B14F-4D97-AF65-F5344CB8AC3E}">
        <p14:creationId xmlns:p14="http://schemas.microsoft.com/office/powerpoint/2010/main" val="25626944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11</a:t>
            </a:fld>
            <a:endParaRPr lang="en-GB"/>
          </a:p>
        </p:txBody>
      </p:sp>
    </p:spTree>
    <p:extLst>
      <p:ext uri="{BB962C8B-B14F-4D97-AF65-F5344CB8AC3E}">
        <p14:creationId xmlns:p14="http://schemas.microsoft.com/office/powerpoint/2010/main" val="2600223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12</a:t>
            </a:fld>
            <a:endParaRPr lang="en-GB"/>
          </a:p>
        </p:txBody>
      </p:sp>
    </p:spTree>
    <p:extLst>
      <p:ext uri="{BB962C8B-B14F-4D97-AF65-F5344CB8AC3E}">
        <p14:creationId xmlns:p14="http://schemas.microsoft.com/office/powerpoint/2010/main" val="3115965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2</a:t>
            </a:fld>
            <a:endParaRPr lang="en-GB"/>
          </a:p>
        </p:txBody>
      </p:sp>
    </p:spTree>
    <p:extLst>
      <p:ext uri="{BB962C8B-B14F-4D97-AF65-F5344CB8AC3E}">
        <p14:creationId xmlns:p14="http://schemas.microsoft.com/office/powerpoint/2010/main" val="850784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3</a:t>
            </a:fld>
            <a:endParaRPr lang="en-GB"/>
          </a:p>
        </p:txBody>
      </p:sp>
    </p:spTree>
    <p:extLst>
      <p:ext uri="{BB962C8B-B14F-4D97-AF65-F5344CB8AC3E}">
        <p14:creationId xmlns:p14="http://schemas.microsoft.com/office/powerpoint/2010/main" val="304358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4</a:t>
            </a:fld>
            <a:endParaRPr lang="en-GB"/>
          </a:p>
        </p:txBody>
      </p:sp>
    </p:spTree>
    <p:extLst>
      <p:ext uri="{BB962C8B-B14F-4D97-AF65-F5344CB8AC3E}">
        <p14:creationId xmlns:p14="http://schemas.microsoft.com/office/powerpoint/2010/main" val="3144655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6</a:t>
            </a:fld>
            <a:endParaRPr lang="en-GB"/>
          </a:p>
        </p:txBody>
      </p:sp>
    </p:spTree>
    <p:extLst>
      <p:ext uri="{BB962C8B-B14F-4D97-AF65-F5344CB8AC3E}">
        <p14:creationId xmlns:p14="http://schemas.microsoft.com/office/powerpoint/2010/main" val="1587599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7</a:t>
            </a:fld>
            <a:endParaRPr lang="en-GB"/>
          </a:p>
        </p:txBody>
      </p:sp>
    </p:spTree>
    <p:extLst>
      <p:ext uri="{BB962C8B-B14F-4D97-AF65-F5344CB8AC3E}">
        <p14:creationId xmlns:p14="http://schemas.microsoft.com/office/powerpoint/2010/main" val="2089414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8</a:t>
            </a:fld>
            <a:endParaRPr lang="en-GB"/>
          </a:p>
        </p:txBody>
      </p:sp>
    </p:spTree>
    <p:extLst>
      <p:ext uri="{BB962C8B-B14F-4D97-AF65-F5344CB8AC3E}">
        <p14:creationId xmlns:p14="http://schemas.microsoft.com/office/powerpoint/2010/main" val="3074977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9</a:t>
            </a:fld>
            <a:endParaRPr lang="en-GB"/>
          </a:p>
        </p:txBody>
      </p:sp>
    </p:spTree>
    <p:extLst>
      <p:ext uri="{BB962C8B-B14F-4D97-AF65-F5344CB8AC3E}">
        <p14:creationId xmlns:p14="http://schemas.microsoft.com/office/powerpoint/2010/main" val="1213195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4F0672-232E-4C5B-A17C-18881AD76DE1}" type="slidenum">
              <a:rPr lang="en-GB" smtClean="0"/>
              <a:t>10</a:t>
            </a:fld>
            <a:endParaRPr lang="en-GB"/>
          </a:p>
        </p:txBody>
      </p:sp>
    </p:spTree>
    <p:extLst>
      <p:ext uri="{BB962C8B-B14F-4D97-AF65-F5344CB8AC3E}">
        <p14:creationId xmlns:p14="http://schemas.microsoft.com/office/powerpoint/2010/main" val="38327646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descr="A close up of a sign&#10;&#10;Description generated with very high confidence">
            <a:extLst>
              <a:ext uri="{FF2B5EF4-FFF2-40B4-BE49-F238E27FC236}">
                <a16:creationId xmlns:a16="http://schemas.microsoft.com/office/drawing/2014/main" id="{10BD3771-2762-4ABF-AD6D-DD5265F8C6F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42800" y="504000"/>
            <a:ext cx="1699200" cy="529750"/>
          </a:xfrm>
          <a:prstGeom prst="rect">
            <a:avLst/>
          </a:prstGeom>
        </p:spPr>
      </p:pic>
      <p:grpSp>
        <p:nvGrpSpPr>
          <p:cNvPr id="4" name="Group 3">
            <a:extLst>
              <a:ext uri="{FF2B5EF4-FFF2-40B4-BE49-F238E27FC236}">
                <a16:creationId xmlns:a16="http://schemas.microsoft.com/office/drawing/2014/main" id="{CB86FC03-CC7A-49B6-8E9A-A0AE5B45E5D1}"/>
              </a:ext>
            </a:extLst>
          </p:cNvPr>
          <p:cNvGrpSpPr/>
          <p:nvPr userDrawn="1"/>
        </p:nvGrpSpPr>
        <p:grpSpPr>
          <a:xfrm>
            <a:off x="6739689" y="3624724"/>
            <a:ext cx="1972311" cy="2260600"/>
            <a:chOff x="6739689" y="3624724"/>
            <a:chExt cx="1972311" cy="2260600"/>
          </a:xfrm>
        </p:grpSpPr>
        <p:sp>
          <p:nvSpPr>
            <p:cNvPr id="22" name="Oval 21">
              <a:extLst>
                <a:ext uri="{FF2B5EF4-FFF2-40B4-BE49-F238E27FC236}">
                  <a16:creationId xmlns:a16="http://schemas.microsoft.com/office/drawing/2014/main" id="{8F5952BC-6C1B-4BDD-91B5-B8D4D713CF04}"/>
                </a:ext>
              </a:extLst>
            </p:cNvPr>
            <p:cNvSpPr/>
            <p:nvPr userDrawn="1"/>
          </p:nvSpPr>
          <p:spPr>
            <a:xfrm>
              <a:off x="6739689" y="3624724"/>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4" name="Oval 23">
              <a:extLst>
                <a:ext uri="{FF2B5EF4-FFF2-40B4-BE49-F238E27FC236}">
                  <a16:creationId xmlns:a16="http://schemas.microsoft.com/office/drawing/2014/main" id="{7565D552-A246-40F6-9CD6-F0C29BA9F8DB}"/>
                </a:ext>
              </a:extLst>
            </p:cNvPr>
            <p:cNvSpPr/>
            <p:nvPr userDrawn="1"/>
          </p:nvSpPr>
          <p:spPr>
            <a:xfrm>
              <a:off x="7431525" y="4042642"/>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Oval 24">
              <a:extLst>
                <a:ext uri="{FF2B5EF4-FFF2-40B4-BE49-F238E27FC236}">
                  <a16:creationId xmlns:a16="http://schemas.microsoft.com/office/drawing/2014/main" id="{523BB731-0F13-49F8-8AEE-84900E758FD4}"/>
                </a:ext>
              </a:extLst>
            </p:cNvPr>
            <p:cNvSpPr/>
            <p:nvPr userDrawn="1"/>
          </p:nvSpPr>
          <p:spPr>
            <a:xfrm>
              <a:off x="8136413" y="4473619"/>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6" name="Oval 25">
              <a:extLst>
                <a:ext uri="{FF2B5EF4-FFF2-40B4-BE49-F238E27FC236}">
                  <a16:creationId xmlns:a16="http://schemas.microsoft.com/office/drawing/2014/main" id="{F5292E9B-34DD-4672-A526-2EA2259C43ED}"/>
                </a:ext>
              </a:extLst>
            </p:cNvPr>
            <p:cNvSpPr/>
            <p:nvPr userDrawn="1"/>
          </p:nvSpPr>
          <p:spPr>
            <a:xfrm>
              <a:off x="6739689" y="4473619"/>
              <a:ext cx="575532" cy="575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7" name="Oval 26">
              <a:extLst>
                <a:ext uri="{FF2B5EF4-FFF2-40B4-BE49-F238E27FC236}">
                  <a16:creationId xmlns:a16="http://schemas.microsoft.com/office/drawing/2014/main" id="{7F9325D3-CE9C-4282-980B-3E044137A762}"/>
                </a:ext>
              </a:extLst>
            </p:cNvPr>
            <p:cNvSpPr/>
            <p:nvPr userDrawn="1"/>
          </p:nvSpPr>
          <p:spPr>
            <a:xfrm>
              <a:off x="7444578" y="4891537"/>
              <a:ext cx="575532" cy="575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D41AF343-1E3E-4E79-912C-FD5C246E26FC}"/>
                </a:ext>
              </a:extLst>
            </p:cNvPr>
            <p:cNvSpPr/>
            <p:nvPr userDrawn="1"/>
          </p:nvSpPr>
          <p:spPr>
            <a:xfrm>
              <a:off x="6739689" y="5309454"/>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8" name="Text Placeholder 7">
            <a:extLst>
              <a:ext uri="{FF2B5EF4-FFF2-40B4-BE49-F238E27FC236}">
                <a16:creationId xmlns:a16="http://schemas.microsoft.com/office/drawing/2014/main" id="{B408FF0F-97FA-4964-BCA6-FC0BF8322C49}"/>
              </a:ext>
            </a:extLst>
          </p:cNvPr>
          <p:cNvSpPr>
            <a:spLocks noGrp="1"/>
          </p:cNvSpPr>
          <p:nvPr userDrawn="1">
            <p:ph type="body" sz="quarter" idx="10" hasCustomPrompt="1"/>
          </p:nvPr>
        </p:nvSpPr>
        <p:spPr>
          <a:xfrm>
            <a:off x="468000" y="1803103"/>
            <a:ext cx="8204120" cy="1053177"/>
          </a:xfrm>
        </p:spPr>
        <p:txBody>
          <a:bodyPr>
            <a:noAutofit/>
          </a:bodyPr>
          <a:lstStyle>
            <a:lvl1pPr>
              <a:lnSpc>
                <a:spcPts val="4000"/>
              </a:lnSpc>
              <a:spcAft>
                <a:spcPts val="0"/>
              </a:spcAft>
              <a:defRPr sz="3600" b="1">
                <a:solidFill>
                  <a:schemeClr val="accent2"/>
                </a:solidFill>
              </a:defRPr>
            </a:lvl1pPr>
            <a:lvl2pPr>
              <a:lnSpc>
                <a:spcPts val="4000"/>
              </a:lnSpc>
              <a:spcAft>
                <a:spcPts val="0"/>
              </a:spcAft>
              <a:defRPr sz="3600" b="1">
                <a:solidFill>
                  <a:schemeClr val="accent1"/>
                </a:solidFill>
              </a:defRPr>
            </a:lvl2pPr>
          </a:lstStyle>
          <a:p>
            <a:r>
              <a:rPr lang="en-GB" dirty="0"/>
              <a:t>Title here over one</a:t>
            </a:r>
          </a:p>
          <a:p>
            <a:r>
              <a:rPr lang="en-GB" dirty="0"/>
              <a:t>or two lines</a:t>
            </a:r>
          </a:p>
        </p:txBody>
      </p:sp>
      <p:cxnSp>
        <p:nvCxnSpPr>
          <p:cNvPr id="23" name="Straight Connector 22">
            <a:extLst>
              <a:ext uri="{FF2B5EF4-FFF2-40B4-BE49-F238E27FC236}">
                <a16:creationId xmlns:a16="http://schemas.microsoft.com/office/drawing/2014/main" id="{5C2936E9-F440-4AB1-9E3C-36C9A1E2B6B6}"/>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
        <p:nvSpPr>
          <p:cNvPr id="16" name="Text Placeholder 7">
            <a:extLst>
              <a:ext uri="{FF2B5EF4-FFF2-40B4-BE49-F238E27FC236}">
                <a16:creationId xmlns:a16="http://schemas.microsoft.com/office/drawing/2014/main" id="{B395CD20-C764-4A8B-87FB-AA7A0C010FD2}"/>
              </a:ext>
            </a:extLst>
          </p:cNvPr>
          <p:cNvSpPr>
            <a:spLocks noGrp="1"/>
          </p:cNvSpPr>
          <p:nvPr userDrawn="1">
            <p:ph type="body" sz="quarter" idx="11" hasCustomPrompt="1"/>
          </p:nvPr>
        </p:nvSpPr>
        <p:spPr>
          <a:xfrm>
            <a:off x="468000" y="4718199"/>
            <a:ext cx="6142332" cy="1167125"/>
          </a:xfrm>
        </p:spPr>
        <p:txBody>
          <a:bodyPr>
            <a:normAutofit/>
          </a:bodyPr>
          <a:lstStyle>
            <a:lvl1pPr>
              <a:lnSpc>
                <a:spcPts val="2000"/>
              </a:lnSpc>
              <a:spcAft>
                <a:spcPts val="0"/>
              </a:spcAft>
              <a:defRPr sz="2000" b="0">
                <a:solidFill>
                  <a:schemeClr val="tx1"/>
                </a:solidFill>
              </a:defRPr>
            </a:lvl1pPr>
            <a:lvl2pPr>
              <a:lnSpc>
                <a:spcPts val="3600"/>
              </a:lnSpc>
              <a:spcBef>
                <a:spcPts val="1200"/>
              </a:spcBef>
              <a:spcAft>
                <a:spcPts val="0"/>
              </a:spcAft>
              <a:defRPr sz="2600" b="1">
                <a:solidFill>
                  <a:schemeClr val="tx1"/>
                </a:solidFill>
              </a:defRPr>
            </a:lvl2pPr>
          </a:lstStyle>
          <a:p>
            <a:r>
              <a:rPr lang="en-GB" dirty="0"/>
              <a:t>Presenter/Author</a:t>
            </a:r>
          </a:p>
        </p:txBody>
      </p:sp>
      <p:cxnSp>
        <p:nvCxnSpPr>
          <p:cNvPr id="18" name="Straight Connector 17">
            <a:extLst>
              <a:ext uri="{FF2B5EF4-FFF2-40B4-BE49-F238E27FC236}">
                <a16:creationId xmlns:a16="http://schemas.microsoft.com/office/drawing/2014/main" id="{21A33F50-9C33-47CB-9A70-ED813DE59BD2}"/>
              </a:ext>
            </a:extLst>
          </p:cNvPr>
          <p:cNvCxnSpPr/>
          <p:nvPr userDrawn="1"/>
        </p:nvCxnSpPr>
        <p:spPr>
          <a:xfrm>
            <a:off x="468000" y="2919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8FA699B-B65A-4A3A-8FA6-D7DB88EC629D}"/>
              </a:ext>
            </a:extLst>
          </p:cNvPr>
          <p:cNvCxnSpPr/>
          <p:nvPr userDrawn="1"/>
        </p:nvCxnSpPr>
        <p:spPr>
          <a:xfrm>
            <a:off x="468000" y="1691149"/>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
        <p:nvSpPr>
          <p:cNvPr id="20" name="Text Placeholder 7">
            <a:extLst>
              <a:ext uri="{FF2B5EF4-FFF2-40B4-BE49-F238E27FC236}">
                <a16:creationId xmlns:a16="http://schemas.microsoft.com/office/drawing/2014/main" id="{9B83ADF7-C4D0-4E8B-9038-81921E708BC8}"/>
              </a:ext>
            </a:extLst>
          </p:cNvPr>
          <p:cNvSpPr>
            <a:spLocks noGrp="1"/>
          </p:cNvSpPr>
          <p:nvPr userDrawn="1">
            <p:ph type="body" sz="quarter" idx="12" hasCustomPrompt="1"/>
          </p:nvPr>
        </p:nvSpPr>
        <p:spPr>
          <a:xfrm>
            <a:off x="468000" y="3340970"/>
            <a:ext cx="6142332" cy="1053177"/>
          </a:xfrm>
        </p:spPr>
        <p:txBody>
          <a:bodyPr>
            <a:noAutofit/>
          </a:bodyPr>
          <a:lstStyle>
            <a:lvl1pPr>
              <a:lnSpc>
                <a:spcPts val="2800"/>
              </a:lnSpc>
              <a:spcAft>
                <a:spcPts val="0"/>
              </a:spcAft>
              <a:defRPr sz="2800" b="1">
                <a:solidFill>
                  <a:schemeClr val="tx1"/>
                </a:solidFill>
              </a:defRPr>
            </a:lvl1pPr>
            <a:lvl2pPr>
              <a:lnSpc>
                <a:spcPts val="4000"/>
              </a:lnSpc>
              <a:spcAft>
                <a:spcPts val="0"/>
              </a:spcAft>
              <a:defRPr sz="3600" b="1">
                <a:solidFill>
                  <a:schemeClr val="accent1"/>
                </a:solidFill>
              </a:defRPr>
            </a:lvl2pPr>
          </a:lstStyle>
          <a:p>
            <a:r>
              <a:rPr lang="en-GB" dirty="0"/>
              <a:t>Subtitle here</a:t>
            </a:r>
          </a:p>
        </p:txBody>
      </p:sp>
      <p:sp>
        <p:nvSpPr>
          <p:cNvPr id="29" name="Footer Placeholder 4">
            <a:extLst>
              <a:ext uri="{FF2B5EF4-FFF2-40B4-BE49-F238E27FC236}">
                <a16:creationId xmlns:a16="http://schemas.microsoft.com/office/drawing/2014/main" id="{E8D2A0BA-632B-4530-9B6F-F844B96E9DBC}"/>
              </a:ext>
            </a:extLst>
          </p:cNvPr>
          <p:cNvSpPr>
            <a:spLocks noGrp="1"/>
          </p:cNvSpPr>
          <p:nvPr userDrawn="1">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Tree>
    <p:extLst>
      <p:ext uri="{BB962C8B-B14F-4D97-AF65-F5344CB8AC3E}">
        <p14:creationId xmlns:p14="http://schemas.microsoft.com/office/powerpoint/2010/main" val="3257123434"/>
      </p:ext>
    </p:extLst>
  </p:cSld>
  <p:clrMapOvr>
    <a:masterClrMapping/>
  </p:clrMapOvr>
  <p:extLst mod="1">
    <p:ext uri="{DCECCB84-F9BA-43D5-87BE-67443E8EF086}">
      <p15:sldGuideLst xmlns:p15="http://schemas.microsoft.com/office/powerpoint/2012/main">
        <p15:guide id="1" orient="horz" pos="4110" userDrawn="1">
          <p15:clr>
            <a:srgbClr val="FBAE40"/>
          </p15:clr>
        </p15:guide>
        <p15:guide id="2" pos="51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4E3B159-54E0-4A96-B272-516CE429BDDB}"/>
              </a:ext>
            </a:extLst>
          </p:cNvPr>
          <p:cNvSpPr/>
          <p:nvPr userDrawn="1"/>
        </p:nvSpPr>
        <p:spPr>
          <a:xfrm>
            <a:off x="0" y="1676401"/>
            <a:ext cx="9144000" cy="5181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B408FF0F-97FA-4964-BCA6-FC0BF8322C49}"/>
              </a:ext>
            </a:extLst>
          </p:cNvPr>
          <p:cNvSpPr>
            <a:spLocks noGrp="1"/>
          </p:cNvSpPr>
          <p:nvPr>
            <p:ph type="body" sz="quarter" idx="10"/>
          </p:nvPr>
        </p:nvSpPr>
        <p:spPr>
          <a:xfrm>
            <a:off x="4320000" y="2160000"/>
            <a:ext cx="4019549" cy="1139208"/>
          </a:xfrm>
        </p:spPr>
        <p:txBody>
          <a:bodyPr>
            <a:normAutofit/>
          </a:bodyPr>
          <a:lstStyle>
            <a:lvl1pPr>
              <a:lnSpc>
                <a:spcPts val="3200"/>
              </a:lnSpc>
              <a:spcAft>
                <a:spcPts val="0"/>
              </a:spcAft>
              <a:defRPr sz="2800" b="0">
                <a:solidFill>
                  <a:schemeClr val="bg1"/>
                </a:solidFill>
              </a:defRPr>
            </a:lvl1pPr>
            <a:lvl2pPr>
              <a:lnSpc>
                <a:spcPts val="3200"/>
              </a:lnSpc>
              <a:spcAft>
                <a:spcPts val="0"/>
              </a:spcAft>
              <a:defRPr sz="2800">
                <a:solidFill>
                  <a:schemeClr val="bg1"/>
                </a:solidFill>
              </a:defRPr>
            </a:lvl2pPr>
          </a:lstStyle>
          <a:p>
            <a:pPr lvl="0"/>
            <a:r>
              <a:rPr lang="en-US"/>
              <a:t>Edit Master text styles</a:t>
            </a:r>
          </a:p>
          <a:p>
            <a:pPr lvl="1"/>
            <a:r>
              <a:rPr lang="en-US"/>
              <a:t>Second level</a:t>
            </a:r>
          </a:p>
        </p:txBody>
      </p:sp>
      <p:grpSp>
        <p:nvGrpSpPr>
          <p:cNvPr id="9" name="Group 8">
            <a:extLst>
              <a:ext uri="{FF2B5EF4-FFF2-40B4-BE49-F238E27FC236}">
                <a16:creationId xmlns:a16="http://schemas.microsoft.com/office/drawing/2014/main" id="{F77E2162-A6A4-4D05-92D7-0C0278883F36}"/>
              </a:ext>
            </a:extLst>
          </p:cNvPr>
          <p:cNvGrpSpPr>
            <a:grpSpLocks noChangeAspect="1"/>
          </p:cNvGrpSpPr>
          <p:nvPr userDrawn="1"/>
        </p:nvGrpSpPr>
        <p:grpSpPr>
          <a:xfrm>
            <a:off x="539999" y="2265973"/>
            <a:ext cx="3060000" cy="3507273"/>
            <a:chOff x="0" y="0"/>
            <a:chExt cx="1973726" cy="2261109"/>
          </a:xfrm>
          <a:solidFill>
            <a:schemeClr val="bg1"/>
          </a:solidFill>
        </p:grpSpPr>
        <p:sp>
          <p:nvSpPr>
            <p:cNvPr id="10" name="Oval 9">
              <a:extLst>
                <a:ext uri="{FF2B5EF4-FFF2-40B4-BE49-F238E27FC236}">
                  <a16:creationId xmlns:a16="http://schemas.microsoft.com/office/drawing/2014/main" id="{BB31D5BE-F747-4573-8F75-38E0ABC309D9}"/>
                </a:ext>
              </a:extLst>
            </p:cNvPr>
            <p:cNvSpPr/>
            <p:nvPr userDrawn="1"/>
          </p:nvSpPr>
          <p:spPr>
            <a:xfrm>
              <a:off x="0" y="0"/>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Oval 10">
              <a:extLst>
                <a:ext uri="{FF2B5EF4-FFF2-40B4-BE49-F238E27FC236}">
                  <a16:creationId xmlns:a16="http://schemas.microsoft.com/office/drawing/2014/main" id="{823715E7-1CC8-470B-93CC-27FA2E9020BF}"/>
                </a:ext>
              </a:extLst>
            </p:cNvPr>
            <p:cNvSpPr/>
            <p:nvPr userDrawn="1"/>
          </p:nvSpPr>
          <p:spPr>
            <a:xfrm>
              <a:off x="692332" y="418012"/>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1">
              <a:extLst>
                <a:ext uri="{FF2B5EF4-FFF2-40B4-BE49-F238E27FC236}">
                  <a16:creationId xmlns:a16="http://schemas.microsoft.com/office/drawing/2014/main" id="{458F3F55-A39F-4353-BBB0-2DA9A3ECDB1C}"/>
                </a:ext>
              </a:extLst>
            </p:cNvPr>
            <p:cNvSpPr/>
            <p:nvPr userDrawn="1"/>
          </p:nvSpPr>
          <p:spPr>
            <a:xfrm>
              <a:off x="1397726" y="849086"/>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Oval 12">
              <a:extLst>
                <a:ext uri="{FF2B5EF4-FFF2-40B4-BE49-F238E27FC236}">
                  <a16:creationId xmlns:a16="http://schemas.microsoft.com/office/drawing/2014/main" id="{C749DD86-6062-4A6F-8E79-654F1C799BA1}"/>
                </a:ext>
              </a:extLst>
            </p:cNvPr>
            <p:cNvSpPr/>
            <p:nvPr userDrawn="1"/>
          </p:nvSpPr>
          <p:spPr>
            <a:xfrm>
              <a:off x="0" y="849086"/>
              <a:ext cx="575945" cy="5759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Oval 13">
              <a:extLst>
                <a:ext uri="{FF2B5EF4-FFF2-40B4-BE49-F238E27FC236}">
                  <a16:creationId xmlns:a16="http://schemas.microsoft.com/office/drawing/2014/main" id="{46F0904D-EEF2-4DEA-BB7D-2FF6ED5023F0}"/>
                </a:ext>
              </a:extLst>
            </p:cNvPr>
            <p:cNvSpPr/>
            <p:nvPr userDrawn="1"/>
          </p:nvSpPr>
          <p:spPr>
            <a:xfrm>
              <a:off x="705395" y="1267098"/>
              <a:ext cx="575945" cy="5759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Oval 14">
              <a:extLst>
                <a:ext uri="{FF2B5EF4-FFF2-40B4-BE49-F238E27FC236}">
                  <a16:creationId xmlns:a16="http://schemas.microsoft.com/office/drawing/2014/main" id="{65680B54-7CA4-41C0-BB5B-09949F910FA8}"/>
                </a:ext>
              </a:extLst>
            </p:cNvPr>
            <p:cNvSpPr/>
            <p:nvPr userDrawn="1"/>
          </p:nvSpPr>
          <p:spPr>
            <a:xfrm>
              <a:off x="0" y="1685109"/>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16" name="Text Placeholder 7">
            <a:extLst>
              <a:ext uri="{FF2B5EF4-FFF2-40B4-BE49-F238E27FC236}">
                <a16:creationId xmlns:a16="http://schemas.microsoft.com/office/drawing/2014/main" id="{314E7544-9D63-413F-8A2F-89157C1730C0}"/>
              </a:ext>
            </a:extLst>
          </p:cNvPr>
          <p:cNvSpPr>
            <a:spLocks noGrp="1"/>
          </p:cNvSpPr>
          <p:nvPr>
            <p:ph type="body" sz="quarter" idx="11"/>
          </p:nvPr>
        </p:nvSpPr>
        <p:spPr>
          <a:xfrm>
            <a:off x="4320000" y="3996000"/>
            <a:ext cx="4413600" cy="1642529"/>
          </a:xfrm>
        </p:spPr>
        <p:txBody>
          <a:bodyPr>
            <a:normAutofit/>
          </a:bodyPr>
          <a:lstStyle>
            <a:lvl1pPr>
              <a:lnSpc>
                <a:spcPts val="1250"/>
              </a:lnSpc>
              <a:spcAft>
                <a:spcPts val="600"/>
              </a:spcAft>
              <a:defRPr sz="1000" b="0">
                <a:solidFill>
                  <a:schemeClr val="bg1"/>
                </a:solidFill>
              </a:defRPr>
            </a:lvl1pPr>
            <a:lvl2pPr>
              <a:lnSpc>
                <a:spcPts val="1250"/>
              </a:lnSpc>
              <a:spcBef>
                <a:spcPts val="1200"/>
              </a:spcBef>
              <a:spcAft>
                <a:spcPts val="0"/>
              </a:spcAft>
              <a:defRPr sz="1000" b="1">
                <a:solidFill>
                  <a:schemeClr val="bg1"/>
                </a:solidFill>
              </a:defRPr>
            </a:lvl2pPr>
          </a:lstStyle>
          <a:p>
            <a:pPr lvl="0"/>
            <a:r>
              <a:rPr lang="en-US"/>
              <a:t>Edit Master text styles</a:t>
            </a:r>
          </a:p>
          <a:p>
            <a:pPr lvl="1"/>
            <a:r>
              <a:rPr lang="en-US"/>
              <a:t>Second level</a:t>
            </a:r>
          </a:p>
        </p:txBody>
      </p:sp>
      <p:cxnSp>
        <p:nvCxnSpPr>
          <p:cNvPr id="19" name="Straight Connector 18">
            <a:extLst>
              <a:ext uri="{FF2B5EF4-FFF2-40B4-BE49-F238E27FC236}">
                <a16:creationId xmlns:a16="http://schemas.microsoft.com/office/drawing/2014/main" id="{787CDEC1-0392-4E1E-A03F-5DC41BC88447}"/>
              </a:ext>
            </a:extLst>
          </p:cNvPr>
          <p:cNvCxnSpPr/>
          <p:nvPr userDrawn="1"/>
        </p:nvCxnSpPr>
        <p:spPr>
          <a:xfrm>
            <a:off x="468000" y="6380771"/>
            <a:ext cx="8244000" cy="0"/>
          </a:xfrm>
          <a:prstGeom prst="line">
            <a:avLst/>
          </a:prstGeom>
          <a:ln w="31750" cap="rnd">
            <a:solidFill>
              <a:schemeClr val="bg1"/>
            </a:solidFill>
            <a:prstDash val="sysDot"/>
            <a:round/>
          </a:ln>
        </p:spPr>
        <p:style>
          <a:lnRef idx="1">
            <a:schemeClr val="accent1"/>
          </a:lnRef>
          <a:fillRef idx="0">
            <a:schemeClr val="accent1"/>
          </a:fillRef>
          <a:effectRef idx="0">
            <a:schemeClr val="accent1"/>
          </a:effectRef>
          <a:fontRef idx="minor">
            <a:schemeClr val="tx1"/>
          </a:fontRef>
        </p:style>
      </p:cxnSp>
      <p:pic>
        <p:nvPicPr>
          <p:cNvPr id="18" name="Picture 17" descr="A close up of a sign&#10;&#10;Description generated with very high confidence">
            <a:extLst>
              <a:ext uri="{FF2B5EF4-FFF2-40B4-BE49-F238E27FC236}">
                <a16:creationId xmlns:a16="http://schemas.microsoft.com/office/drawing/2014/main" id="{CD8E03B2-EBC2-4803-957F-EE3162B7266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42800" y="504000"/>
            <a:ext cx="1699200" cy="529750"/>
          </a:xfrm>
          <a:prstGeom prst="rect">
            <a:avLst/>
          </a:prstGeom>
        </p:spPr>
      </p:pic>
    </p:spTree>
    <p:extLst>
      <p:ext uri="{BB962C8B-B14F-4D97-AF65-F5344CB8AC3E}">
        <p14:creationId xmlns:p14="http://schemas.microsoft.com/office/powerpoint/2010/main" val="122386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13" name="Content Placeholder 2"/>
          <p:cNvSpPr>
            <a:spLocks noGrp="1"/>
          </p:cNvSpPr>
          <p:nvPr>
            <p:ph idx="1"/>
          </p:nvPr>
        </p:nvSpPr>
        <p:spPr>
          <a:xfrm>
            <a:off x="468000" y="1656000"/>
            <a:ext cx="8138976" cy="4428000"/>
          </a:xfrm>
        </p:spPr>
        <p:txBody>
          <a:bodyPr>
            <a:normAutofit/>
          </a:bodyPr>
          <a:lstStyle>
            <a:lvl1pPr>
              <a:lnSpc>
                <a:spcPts val="2300"/>
              </a:lnSpc>
              <a:defRPr sz="2000"/>
            </a:lvl1pPr>
            <a:lvl2pPr>
              <a:lnSpc>
                <a:spcPts val="2300"/>
              </a:lnSpc>
              <a:defRPr sz="2000"/>
            </a:lvl2pPr>
            <a:lvl3pPr indent="-216000">
              <a:lnSpc>
                <a:spcPts val="2300"/>
              </a:lnSpc>
              <a:defRPr sz="2000"/>
            </a:lvl3pPr>
            <a:lvl4pPr indent="-216000">
              <a:lnSpc>
                <a:spcPts val="2300"/>
              </a:lnSpc>
              <a:defRPr sz="2000"/>
            </a:lvl4pPr>
            <a:lvl5pPr indent="-216000">
              <a:lnSpc>
                <a:spcPts val="2300"/>
              </a:lnSpc>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6"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7"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8" name="Straight Connector 17">
            <a:extLst>
              <a:ext uri="{FF2B5EF4-FFF2-40B4-BE49-F238E27FC236}">
                <a16:creationId xmlns:a16="http://schemas.microsoft.com/office/drawing/2014/main" id="{52D7CC97-37F9-40CF-8FBA-620C835D53FC}"/>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50C7EA2-19D2-4638-8404-0FA802FAFDA9}"/>
              </a:ext>
            </a:extLst>
          </p:cNvPr>
          <p:cNvCxnSpPr/>
          <p:nvPr userDrawn="1"/>
        </p:nvCxnSpPr>
        <p:spPr>
          <a:xfrm>
            <a:off x="468000" y="1427825"/>
            <a:ext cx="6666917"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20" name="Picture 19" descr="A close up of a sign&#10;&#10;Description generated with very high confidence">
            <a:extLst>
              <a:ext uri="{FF2B5EF4-FFF2-40B4-BE49-F238E27FC236}">
                <a16:creationId xmlns:a16="http://schemas.microsoft.com/office/drawing/2014/main" id="{57C51C41-C3E4-4824-8F8F-B2B02A30BF08}"/>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0976" y="254753"/>
            <a:ext cx="1368000" cy="426494"/>
          </a:xfrm>
          <a:prstGeom prst="rect">
            <a:avLst/>
          </a:prstGeom>
        </p:spPr>
      </p:pic>
      <p:pic>
        <p:nvPicPr>
          <p:cNvPr id="21" name="Picture 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62413" y="799582"/>
            <a:ext cx="1265126" cy="798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570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3" name="Content Placeholder 2"/>
          <p:cNvSpPr>
            <a:spLocks noGrp="1"/>
          </p:cNvSpPr>
          <p:nvPr>
            <p:ph idx="1"/>
          </p:nvPr>
        </p:nvSpPr>
        <p:spPr>
          <a:xfrm>
            <a:off x="468000"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4"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5"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sp>
        <p:nvSpPr>
          <p:cNvPr id="9" name="Content Placeholder 2">
            <a:extLst>
              <a:ext uri="{FF2B5EF4-FFF2-40B4-BE49-F238E27FC236}">
                <a16:creationId xmlns:a16="http://schemas.microsoft.com/office/drawing/2014/main" id="{1D984E90-BD12-4243-AEA2-39307CF034D0}"/>
              </a:ext>
            </a:extLst>
          </p:cNvPr>
          <p:cNvSpPr>
            <a:spLocks noGrp="1"/>
          </p:cNvSpPr>
          <p:nvPr>
            <p:ph idx="10"/>
          </p:nvPr>
        </p:nvSpPr>
        <p:spPr>
          <a:xfrm>
            <a:off x="4767286"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cxnSp>
        <p:nvCxnSpPr>
          <p:cNvPr id="12" name="Straight Connector 11">
            <a:extLst>
              <a:ext uri="{FF2B5EF4-FFF2-40B4-BE49-F238E27FC236}">
                <a16:creationId xmlns:a16="http://schemas.microsoft.com/office/drawing/2014/main" id="{5E8FE561-343D-4E5D-941B-01D327A4851A}"/>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4A90A47-D75B-4FCF-A91D-0CC6ECB3BDE3}"/>
              </a:ext>
            </a:extLst>
          </p:cNvPr>
          <p:cNvCxnSpPr/>
          <p:nvPr userDrawn="1"/>
        </p:nvCxnSpPr>
        <p:spPr>
          <a:xfrm>
            <a:off x="468000" y="1427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11" name="Picture 10" descr="A close up of a sign&#10;&#10;Description generated with very high confidence">
            <a:extLst>
              <a:ext uri="{FF2B5EF4-FFF2-40B4-BE49-F238E27FC236}">
                <a16:creationId xmlns:a16="http://schemas.microsoft.com/office/drawing/2014/main" id="{C0598198-7362-495A-988D-1D01720D6A7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1379" y="504000"/>
            <a:ext cx="1368000" cy="426494"/>
          </a:xfrm>
          <a:prstGeom prst="rect">
            <a:avLst/>
          </a:prstGeom>
        </p:spPr>
      </p:pic>
    </p:spTree>
    <p:extLst>
      <p:ext uri="{BB962C8B-B14F-4D97-AF65-F5344CB8AC3E}">
        <p14:creationId xmlns:p14="http://schemas.microsoft.com/office/powerpoint/2010/main" val="195857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4F80258-C443-4394-B5F3-4AC5C7C3330C}"/>
              </a:ext>
            </a:extLst>
          </p:cNvPr>
          <p:cNvSpPr>
            <a:spLocks noGrp="1"/>
          </p:cNvSpPr>
          <p:nvPr>
            <p:ph type="pic" sz="quarter" idx="11"/>
          </p:nvPr>
        </p:nvSpPr>
        <p:spPr>
          <a:xfrm>
            <a:off x="4767263" y="1656000"/>
            <a:ext cx="3908425" cy="4428000"/>
          </a:xfrm>
        </p:spPr>
        <p:txBody>
          <a:bodyPr anchor="ctr"/>
          <a:lstStyle>
            <a:lvl1pPr algn="ctr">
              <a:defRPr b="0"/>
            </a:lvl1pPr>
          </a:lstStyle>
          <a:p>
            <a:r>
              <a:rPr lang="en-US"/>
              <a:t>Click icon to add picture</a:t>
            </a:r>
            <a:endParaRPr lang="en-GB"/>
          </a:p>
        </p:txBody>
      </p:sp>
      <p:sp>
        <p:nvSpPr>
          <p:cNvPr id="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3" name="Content Placeholder 2"/>
          <p:cNvSpPr>
            <a:spLocks noGrp="1"/>
          </p:cNvSpPr>
          <p:nvPr>
            <p:ph idx="1"/>
          </p:nvPr>
        </p:nvSpPr>
        <p:spPr>
          <a:xfrm>
            <a:off x="468000"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4"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5"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2" name="Straight Connector 11">
            <a:extLst>
              <a:ext uri="{FF2B5EF4-FFF2-40B4-BE49-F238E27FC236}">
                <a16:creationId xmlns:a16="http://schemas.microsoft.com/office/drawing/2014/main" id="{C46467F7-A563-4DA2-91E7-E89E905727D0}"/>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DE34463-7D39-4C02-A8A4-F1FA8B348916}"/>
              </a:ext>
            </a:extLst>
          </p:cNvPr>
          <p:cNvCxnSpPr/>
          <p:nvPr userDrawn="1"/>
        </p:nvCxnSpPr>
        <p:spPr>
          <a:xfrm>
            <a:off x="468000" y="1427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11" name="Picture 10" descr="A close up of a sign&#10;&#10;Description generated with very high confidence">
            <a:extLst>
              <a:ext uri="{FF2B5EF4-FFF2-40B4-BE49-F238E27FC236}">
                <a16:creationId xmlns:a16="http://schemas.microsoft.com/office/drawing/2014/main" id="{AB41C0DC-167A-40CC-A6D5-0DD9BD4D15B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1379" y="504000"/>
            <a:ext cx="1368000" cy="426494"/>
          </a:xfrm>
          <a:prstGeom prst="rect">
            <a:avLst/>
          </a:prstGeom>
        </p:spPr>
      </p:pic>
    </p:spTree>
    <p:extLst>
      <p:ext uri="{BB962C8B-B14F-4D97-AF65-F5344CB8AC3E}">
        <p14:creationId xmlns:p14="http://schemas.microsoft.com/office/powerpoint/2010/main" val="3121194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85B1191-F79C-4EE2-8A37-65F94175FF18}"/>
              </a:ext>
            </a:extLst>
          </p:cNvPr>
          <p:cNvSpPr>
            <a:spLocks noGrp="1"/>
          </p:cNvSpPr>
          <p:nvPr>
            <p:ph type="pic" sz="quarter" idx="10"/>
          </p:nvPr>
        </p:nvSpPr>
        <p:spPr>
          <a:xfrm>
            <a:off x="0" y="0"/>
            <a:ext cx="9144000" cy="6012000"/>
          </a:xfrm>
        </p:spPr>
        <p:txBody>
          <a:bodyPr anchor="ctr"/>
          <a:lstStyle>
            <a:lvl1pPr algn="ctr">
              <a:defRPr b="0"/>
            </a:lvl1pPr>
          </a:lstStyle>
          <a:p>
            <a:r>
              <a:rPr lang="en-US"/>
              <a:t>Click icon to add picture</a:t>
            </a:r>
            <a:endParaRPr lang="en-GB"/>
          </a:p>
        </p:txBody>
      </p:sp>
      <p:sp>
        <p:nvSpPr>
          <p:cNvPr id="11" name="Footer Placeholder 4">
            <a:extLst>
              <a:ext uri="{FF2B5EF4-FFF2-40B4-BE49-F238E27FC236}">
                <a16:creationId xmlns:a16="http://schemas.microsoft.com/office/drawing/2014/main" id="{2D7D82B0-DC80-4FF4-A027-502A06445818}"/>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4" name="Slide Number Placeholder 5">
            <a:extLst>
              <a:ext uri="{FF2B5EF4-FFF2-40B4-BE49-F238E27FC236}">
                <a16:creationId xmlns:a16="http://schemas.microsoft.com/office/drawing/2014/main" id="{B7E38B93-B966-494A-A5B0-DFF419B9289C}"/>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7" name="Straight Connector 16">
            <a:extLst>
              <a:ext uri="{FF2B5EF4-FFF2-40B4-BE49-F238E27FC236}">
                <a16:creationId xmlns:a16="http://schemas.microsoft.com/office/drawing/2014/main" id="{3070999A-EFB4-4561-9E77-672351612DBB}"/>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7740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000" y="468000"/>
            <a:ext cx="6667200" cy="900000"/>
          </a:xfrm>
          <a:prstGeom prst="rect">
            <a:avLst/>
          </a:prstGeom>
        </p:spPr>
        <p:txBody>
          <a:bodyPr vert="horz" lIns="0" tIns="0" rIns="0" bIns="0" rtlCol="0" anchor="t" anchorCtr="0">
            <a:normAutofit/>
          </a:bodyPr>
          <a:lstStyle/>
          <a:p>
            <a:r>
              <a:rPr lang="en-GB" noProof="0" dirty="0"/>
              <a:t>Heading over one </a:t>
            </a:r>
            <a:br>
              <a:rPr lang="en-GB" noProof="0" dirty="0"/>
            </a:br>
            <a:r>
              <a:rPr lang="en-GB" noProof="0" dirty="0"/>
              <a:t>or two lines</a:t>
            </a:r>
          </a:p>
        </p:txBody>
      </p:sp>
      <p:sp>
        <p:nvSpPr>
          <p:cNvPr id="3" name="Text Placeholder 2"/>
          <p:cNvSpPr>
            <a:spLocks noGrp="1"/>
          </p:cNvSpPr>
          <p:nvPr>
            <p:ph type="body" idx="1"/>
          </p:nvPr>
        </p:nvSpPr>
        <p:spPr>
          <a:xfrm>
            <a:off x="468000" y="1656000"/>
            <a:ext cx="8136000" cy="4428000"/>
          </a:xfrm>
          <a:prstGeom prst="rect">
            <a:avLst/>
          </a:prstGeom>
        </p:spPr>
        <p:txBody>
          <a:bodyPr vert="horz" lIns="0" tIns="0" rIns="0" bIns="0" rtlCol="0" anchor="t" anchorCtr="0">
            <a:norm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6" name="Slide Number Placeholder 5"/>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spTree>
    <p:extLst>
      <p:ext uri="{BB962C8B-B14F-4D97-AF65-F5344CB8AC3E}">
        <p14:creationId xmlns:p14="http://schemas.microsoft.com/office/powerpoint/2010/main" val="30965922"/>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75" r:id="rId3"/>
    <p:sldLayoutId id="2147483673" r:id="rId4"/>
    <p:sldLayoutId id="2147483674" r:id="rId5"/>
    <p:sldLayoutId id="2147483666" r:id="rId6"/>
  </p:sldLayoutIdLst>
  <p:timing>
    <p:tnLst>
      <p:par>
        <p:cTn id="1" dur="indefinite" restart="never" nodeType="tmRoot"/>
      </p:par>
    </p:tnLst>
  </p:timing>
  <p:hf hdr="0" dt="0"/>
  <p:txStyles>
    <p:titleStyle>
      <a:lvl1pPr algn="l" defTabSz="914400" rtl="0" eaLnBrk="1" latinLnBrk="0" hangingPunct="1">
        <a:lnSpc>
          <a:spcPts val="3500"/>
        </a:lnSpc>
        <a:spcBef>
          <a:spcPct val="0"/>
        </a:spcBef>
        <a:buNone/>
        <a:defRPr sz="3600" b="1" kern="1200">
          <a:solidFill>
            <a:schemeClr val="tx1"/>
          </a:solidFill>
          <a:latin typeface="+mj-lt"/>
          <a:ea typeface="+mj-ea"/>
          <a:cs typeface="+mj-cs"/>
        </a:defRPr>
      </a:lvl1pPr>
    </p:titleStyle>
    <p:bodyStyle>
      <a:lvl1pPr marL="0" indent="0" algn="l" defTabSz="914400" rtl="0" eaLnBrk="1" latinLnBrk="0" hangingPunct="1">
        <a:lnSpc>
          <a:spcPts val="23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ts val="2300"/>
        </a:lnSpc>
        <a:spcBef>
          <a:spcPts val="0"/>
        </a:spcBef>
        <a:spcAft>
          <a:spcPts val="1200"/>
        </a:spcAft>
        <a:buFont typeface="Arial" panose="020B0604020202020204" pitchFamily="34" charset="0"/>
        <a:buNone/>
        <a:defRPr sz="2000" kern="1200">
          <a:solidFill>
            <a:schemeClr val="tx1"/>
          </a:solidFill>
          <a:latin typeface="+mn-lt"/>
          <a:ea typeface="+mn-ea"/>
          <a:cs typeface="+mn-cs"/>
        </a:defRPr>
      </a:lvl2pPr>
      <a:lvl3pPr marL="18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8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4pPr>
      <a:lvl5pPr marL="36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3.xml"/><Relationship Id="rId4"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“QA” = quality assurance</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656000"/>
            <a:ext cx="8138976" cy="4428000"/>
          </a:xfrm>
        </p:spPr>
        <p:txBody>
          <a:bodyPr/>
          <a:lstStyle/>
          <a:p>
            <a:pPr>
              <a:lnSpc>
                <a:spcPct val="100000"/>
              </a:lnSpc>
            </a:pPr>
            <a:r>
              <a:rPr lang="en-GB" sz="2800" b="0" dirty="0"/>
              <a:t>Writing a good test is very hard, and there are lots of things to watch out for.</a:t>
            </a:r>
          </a:p>
          <a:p>
            <a:pPr>
              <a:lnSpc>
                <a:spcPct val="100000"/>
              </a:lnSpc>
            </a:pPr>
            <a:r>
              <a:rPr lang="en-GB" sz="2800" b="0" dirty="0"/>
              <a:t>Professional test writers will spend many hours checking their tests once they have written them.</a:t>
            </a:r>
          </a:p>
          <a:p>
            <a:pPr>
              <a:lnSpc>
                <a:spcPct val="100000"/>
              </a:lnSpc>
            </a:pPr>
            <a:r>
              <a:rPr lang="en-GB" sz="2800" b="0" dirty="0"/>
              <a:t>Usually, dozens of people will see a test before it “goes live”.</a:t>
            </a:r>
          </a:p>
          <a:p>
            <a:pPr>
              <a:lnSpc>
                <a:spcPct val="100000"/>
              </a:lnSpc>
            </a:pPr>
            <a:r>
              <a:rPr lang="en-GB" sz="2800" b="0" dirty="0"/>
              <a:t>We can’t do that – but we can do our best.</a:t>
            </a:r>
          </a:p>
          <a:p>
            <a:pPr lvl="2"/>
            <a:endParaRPr lang="en-GB" dirty="0"/>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1</a:t>
            </a:fld>
            <a:endParaRPr lang="en-GB" dirty="0"/>
          </a:p>
        </p:txBody>
      </p:sp>
    </p:spTree>
    <p:extLst>
      <p:ext uri="{BB962C8B-B14F-4D97-AF65-F5344CB8AC3E}">
        <p14:creationId xmlns:p14="http://schemas.microsoft.com/office/powerpoint/2010/main" val="2527171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The QA checklist</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10</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877759586"/>
              </p:ext>
            </p:extLst>
          </p:nvPr>
        </p:nvGraphicFramePr>
        <p:xfrm>
          <a:off x="1485899" y="1714500"/>
          <a:ext cx="5649017" cy="3708400"/>
        </p:xfrm>
        <a:graphic>
          <a:graphicData uri="http://schemas.openxmlformats.org/drawingml/2006/table">
            <a:tbl>
              <a:tblPr firstRow="1" firstCol="1" bandRow="1"/>
              <a:tblGrid>
                <a:gridCol w="5649017">
                  <a:extLst>
                    <a:ext uri="{9D8B030D-6E8A-4147-A177-3AD203B41FA5}">
                      <a16:colId xmlns:a16="http://schemas.microsoft.com/office/drawing/2014/main" val="2204823648"/>
                    </a:ext>
                  </a:extLst>
                </a:gridCol>
              </a:tblGrid>
              <a:tr h="2478747">
                <a:tc>
                  <a:txBody>
                    <a:bodyPr/>
                    <a:lstStyle/>
                    <a:p>
                      <a:pPr>
                        <a:lnSpc>
                          <a:spcPct val="115000"/>
                        </a:lnSpc>
                        <a:spcAft>
                          <a:spcPts val="600"/>
                        </a:spcAft>
                      </a:pPr>
                      <a:r>
                        <a:rPr lang="en-GB" sz="2400" b="1">
                          <a:effectLst/>
                          <a:latin typeface="Calibri" panose="020F0502020204030204" pitchFamily="34" charset="0"/>
                          <a:ea typeface="Calibri" panose="020F0502020204030204" pitchFamily="34" charset="0"/>
                          <a:cs typeface="Times New Roman" panose="02020603050405020304" pitchFamily="18" charset="0"/>
                        </a:rPr>
                        <a:t>IQA7: Is the question fair and doesn’t give some students an advantage or disadvantage?</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en-GB" sz="1600">
                          <a:effectLst/>
                          <a:latin typeface="Calibri" panose="020F0502020204030204" pitchFamily="34" charset="0"/>
                          <a:ea typeface="Calibri" panose="020F0502020204030204" pitchFamily="34" charset="0"/>
                          <a:cs typeface="Times New Roman" panose="02020603050405020304" pitchFamily="18" charset="0"/>
                        </a:rPr>
                        <a:t>(Does the question show any ethnic or gender bias? Does it include anything that students might find upsetting or distracting?)</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7643946"/>
                  </a:ext>
                </a:extLst>
              </a:tr>
              <a:tr h="1229653">
                <a:tc>
                  <a:txBody>
                    <a:bodyPr/>
                    <a:lstStyle/>
                    <a:p>
                      <a:pPr>
                        <a:lnSpc>
                          <a:spcPct val="115000"/>
                        </a:lnSpc>
                        <a:spcAft>
                          <a:spcPts val="600"/>
                        </a:spcAft>
                      </a:pPr>
                      <a:r>
                        <a:rPr lang="en-GB" sz="2400" b="1" dirty="0">
                          <a:effectLst/>
                          <a:latin typeface="Calibri" panose="020F0502020204030204" pitchFamily="34" charset="0"/>
                          <a:ea typeface="Calibri" panose="020F0502020204030204" pitchFamily="34" charset="0"/>
                          <a:cs typeface="Times New Roman" panose="02020603050405020304" pitchFamily="18" charset="0"/>
                        </a:rPr>
                        <a:t>IQA8: have you proof read the question and added the correct tags?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880842847"/>
                  </a:ext>
                </a:extLst>
              </a:tr>
            </a:tbl>
          </a:graphicData>
        </a:graphic>
      </p:graphicFrame>
    </p:spTree>
    <p:extLst>
      <p:ext uri="{BB962C8B-B14F-4D97-AF65-F5344CB8AC3E}">
        <p14:creationId xmlns:p14="http://schemas.microsoft.com/office/powerpoint/2010/main" val="960841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00" y="468000"/>
            <a:ext cx="6666917" cy="900000"/>
          </a:xfrm>
        </p:spPr>
        <p:txBody>
          <a:bodyPr/>
          <a:lstStyle/>
          <a:p>
            <a:r>
              <a:rPr lang="en-GB" dirty="0"/>
              <a:t>Page 2: test-level QA</a:t>
            </a:r>
          </a:p>
        </p:txBody>
      </p:sp>
      <p:pic>
        <p:nvPicPr>
          <p:cNvPr id="6" name="Content Placeholder 5"/>
          <p:cNvPicPr>
            <a:picLocks noGrp="1" noChangeAspect="1"/>
          </p:cNvPicPr>
          <p:nvPr>
            <p:ph idx="4294967295"/>
          </p:nvPr>
        </p:nvPicPr>
        <p:blipFill>
          <a:blip r:embed="rId3"/>
          <a:stretch>
            <a:fillRect/>
          </a:stretch>
        </p:blipFill>
        <p:spPr>
          <a:xfrm>
            <a:off x="1663330" y="1655763"/>
            <a:ext cx="5749078" cy="4427537"/>
          </a:xfrm>
          <a:prstGeom prst="rect">
            <a:avLst/>
          </a:prstGeom>
        </p:spPr>
      </p:pic>
      <p:sp>
        <p:nvSpPr>
          <p:cNvPr id="4" name="Footer Placeholder 3"/>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5" name="Slide Number Placeholder 4"/>
          <p:cNvSpPr>
            <a:spLocks noGrp="1"/>
          </p:cNvSpPr>
          <p:nvPr>
            <p:ph type="sldNum" sz="quarter" idx="4"/>
          </p:nvPr>
        </p:nvSpPr>
        <p:spPr>
          <a:xfrm>
            <a:off x="8172000" y="6480000"/>
            <a:ext cx="506976" cy="252000"/>
          </a:xfrm>
        </p:spPr>
        <p:txBody>
          <a:bodyPr/>
          <a:lstStyle/>
          <a:p>
            <a:fld id="{1608FF17-83F6-4320-ABB9-493BD2F5E45E}" type="slidenum">
              <a:rPr lang="en-GB" smtClean="0"/>
              <a:pPr/>
              <a:t>11</a:t>
            </a:fld>
            <a:endParaRPr lang="en-GB" dirty="0"/>
          </a:p>
        </p:txBody>
      </p:sp>
    </p:spTree>
    <p:extLst>
      <p:ext uri="{BB962C8B-B14F-4D97-AF65-F5344CB8AC3E}">
        <p14:creationId xmlns:p14="http://schemas.microsoft.com/office/powerpoint/2010/main" val="1361188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Page 2: test-level QA</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12</a:t>
            </a:fld>
            <a:endParaRPr lang="en-GB" dirty="0"/>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1875144437"/>
              </p:ext>
            </p:extLst>
          </p:nvPr>
        </p:nvGraphicFramePr>
        <p:xfrm>
          <a:off x="468000" y="1663701"/>
          <a:ext cx="8210976" cy="4533899"/>
        </p:xfrm>
        <a:graphic>
          <a:graphicData uri="http://schemas.openxmlformats.org/drawingml/2006/table">
            <a:tbl>
              <a:tblPr firstRow="1" firstCol="1" bandRow="1"/>
              <a:tblGrid>
                <a:gridCol w="8210976">
                  <a:extLst>
                    <a:ext uri="{9D8B030D-6E8A-4147-A177-3AD203B41FA5}">
                      <a16:colId xmlns:a16="http://schemas.microsoft.com/office/drawing/2014/main" val="3519028729"/>
                    </a:ext>
                  </a:extLst>
                </a:gridCol>
              </a:tblGrid>
              <a:tr h="348761">
                <a:tc>
                  <a:txBody>
                    <a:bodyPr/>
                    <a:lstStyle/>
                    <a:p>
                      <a:pPr>
                        <a:lnSpc>
                          <a:spcPct val="115000"/>
                        </a:lnSpc>
                        <a:spcAft>
                          <a:spcPts val="60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TQA1:</a:t>
                      </a:r>
                      <a:r>
                        <a:rPr lang="en-GB" sz="1400">
                          <a:effectLst/>
                          <a:latin typeface="Calibri" panose="020F0502020204030204" pitchFamily="34" charset="0"/>
                          <a:ea typeface="Calibri" panose="020F0502020204030204" pitchFamily="34" charset="0"/>
                          <a:cs typeface="Times New Roman" panose="02020603050405020304" pitchFamily="18" charset="0"/>
                        </a:rPr>
                        <a:t> Are the most important parts of the unit covered?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2252559"/>
                  </a:ext>
                </a:extLst>
              </a:tr>
              <a:tr h="697524">
                <a:tc>
                  <a:txBody>
                    <a:bodyPr/>
                    <a:lstStyle/>
                    <a:p>
                      <a:pPr>
                        <a:lnSpc>
                          <a:spcPct val="115000"/>
                        </a:lnSpc>
                        <a:spcAft>
                          <a:spcPts val="6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TQA2:</a:t>
                      </a:r>
                      <a:r>
                        <a:rPr lang="en-GB" sz="1400" dirty="0">
                          <a:effectLst/>
                          <a:latin typeface="Calibri" panose="020F0502020204030204" pitchFamily="34" charset="0"/>
                          <a:ea typeface="Calibri" panose="020F0502020204030204" pitchFamily="34" charset="0"/>
                          <a:cs typeface="Times New Roman" panose="02020603050405020304" pitchFamily="18" charset="0"/>
                        </a:rPr>
                        <a:t> Are a range of competences relevant to the unit covered by the test? (</a:t>
                      </a:r>
                      <a:r>
                        <a:rPr lang="en-GB" sz="1400" dirty="0" err="1">
                          <a:effectLst/>
                          <a:latin typeface="Calibri" panose="020F0502020204030204" pitchFamily="34" charset="0"/>
                          <a:ea typeface="Calibri" panose="020F0502020204030204" pitchFamily="34" charset="0"/>
                          <a:cs typeface="Times New Roman" panose="02020603050405020304" pitchFamily="18" charset="0"/>
                        </a:rPr>
                        <a:t>ie</a:t>
                      </a:r>
                      <a:r>
                        <a:rPr lang="en-GB" sz="1400" dirty="0">
                          <a:effectLst/>
                          <a:latin typeface="Calibri" panose="020F0502020204030204" pitchFamily="34" charset="0"/>
                          <a:ea typeface="Calibri" panose="020F0502020204030204" pitchFamily="34" charset="0"/>
                          <a:cs typeface="Times New Roman" panose="02020603050405020304" pitchFamily="18" charset="0"/>
                        </a:rPr>
                        <a:t>. from the lower, middle and higher bands)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9569159"/>
                  </a:ext>
                </a:extLst>
              </a:tr>
              <a:tr h="697524">
                <a:tc>
                  <a:txBody>
                    <a:bodyPr/>
                    <a:lstStyle/>
                    <a:p>
                      <a:pPr>
                        <a:lnSpc>
                          <a:spcPct val="115000"/>
                        </a:lnSpc>
                        <a:spcAft>
                          <a:spcPts val="60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TQA3:</a:t>
                      </a:r>
                      <a:r>
                        <a:rPr lang="en-GB" sz="1400">
                          <a:effectLst/>
                          <a:latin typeface="Calibri" panose="020F0502020204030204" pitchFamily="34" charset="0"/>
                          <a:ea typeface="Calibri" panose="020F0502020204030204" pitchFamily="34" charset="0"/>
                          <a:cs typeface="Times New Roman" panose="02020603050405020304" pitchFamily="18" charset="0"/>
                        </a:rPr>
                        <a:t> Is the test balanced? There should be more questions/ marks on the most important parts of the unit or where there are more learning objectives related to a particular area.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7279782"/>
                  </a:ext>
                </a:extLst>
              </a:tr>
              <a:tr h="348761">
                <a:tc>
                  <a:txBody>
                    <a:bodyPr/>
                    <a:lstStyle/>
                    <a:p>
                      <a:pPr>
                        <a:lnSpc>
                          <a:spcPct val="115000"/>
                        </a:lnSpc>
                        <a:spcAft>
                          <a:spcPts val="60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TQA4:</a:t>
                      </a:r>
                      <a:r>
                        <a:rPr lang="en-GB" sz="1400">
                          <a:effectLst/>
                          <a:latin typeface="Calibri" panose="020F0502020204030204" pitchFamily="34" charset="0"/>
                          <a:ea typeface="Calibri" panose="020F0502020204030204" pitchFamily="34" charset="0"/>
                          <a:cs typeface="Times New Roman" panose="02020603050405020304" pitchFamily="18" charset="0"/>
                        </a:rPr>
                        <a:t> Does the test cover the assessment criteria for the unit?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9245417"/>
                  </a:ext>
                </a:extLst>
              </a:tr>
              <a:tr h="348761">
                <a:tc>
                  <a:txBody>
                    <a:bodyPr/>
                    <a:lstStyle/>
                    <a:p>
                      <a:pPr>
                        <a:lnSpc>
                          <a:spcPct val="115000"/>
                        </a:lnSpc>
                        <a:spcAft>
                          <a:spcPts val="60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TQA5:</a:t>
                      </a:r>
                      <a:r>
                        <a:rPr lang="en-GB" sz="1400">
                          <a:effectLst/>
                          <a:latin typeface="Calibri" panose="020F0502020204030204" pitchFamily="34" charset="0"/>
                          <a:ea typeface="Calibri" panose="020F0502020204030204" pitchFamily="34" charset="0"/>
                          <a:cs typeface="Times New Roman" panose="02020603050405020304" pitchFamily="18" charset="0"/>
                        </a:rPr>
                        <a:t> Are all the questions distinct? Are there any that assess very similar things?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9536773"/>
                  </a:ext>
                </a:extLst>
              </a:tr>
              <a:tr h="348761">
                <a:tc>
                  <a:txBody>
                    <a:bodyPr/>
                    <a:lstStyle/>
                    <a:p>
                      <a:pPr>
                        <a:lnSpc>
                          <a:spcPct val="115000"/>
                        </a:lnSpc>
                        <a:spcAft>
                          <a:spcPts val="6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TQA6:</a:t>
                      </a:r>
                      <a:r>
                        <a:rPr lang="en-GB" sz="1400" dirty="0">
                          <a:effectLst/>
                          <a:latin typeface="Calibri" panose="020F0502020204030204" pitchFamily="34" charset="0"/>
                          <a:ea typeface="Calibri" panose="020F0502020204030204" pitchFamily="34" charset="0"/>
                          <a:cs typeface="Times New Roman" panose="02020603050405020304" pitchFamily="18" charset="0"/>
                        </a:rPr>
                        <a:t> Are there a range of question formats?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4062984"/>
                  </a:ext>
                </a:extLst>
              </a:tr>
              <a:tr h="348761">
                <a:tc>
                  <a:txBody>
                    <a:bodyPr/>
                    <a:lstStyle/>
                    <a:p>
                      <a:pPr>
                        <a:lnSpc>
                          <a:spcPct val="115000"/>
                        </a:lnSpc>
                        <a:spcAft>
                          <a:spcPts val="6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TQA7:</a:t>
                      </a:r>
                      <a:r>
                        <a:rPr lang="en-GB" sz="1400" dirty="0">
                          <a:effectLst/>
                          <a:latin typeface="Calibri" panose="020F0502020204030204" pitchFamily="34" charset="0"/>
                          <a:ea typeface="Calibri" panose="020F0502020204030204" pitchFamily="34" charset="0"/>
                          <a:cs typeface="Times New Roman" panose="02020603050405020304" pitchFamily="18" charset="0"/>
                        </a:rPr>
                        <a:t> Is there a range of difficulty across the questions in the test?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2279810"/>
                  </a:ext>
                </a:extLst>
              </a:tr>
              <a:tr h="697524">
                <a:tc>
                  <a:txBody>
                    <a:bodyPr/>
                    <a:lstStyle/>
                    <a:p>
                      <a:pPr>
                        <a:lnSpc>
                          <a:spcPct val="115000"/>
                        </a:lnSpc>
                        <a:spcAft>
                          <a:spcPts val="60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TQA8:</a:t>
                      </a:r>
                      <a:r>
                        <a:rPr lang="en-GB" sz="1400">
                          <a:effectLst/>
                          <a:latin typeface="Calibri" panose="020F0502020204030204" pitchFamily="34" charset="0"/>
                          <a:ea typeface="Calibri" panose="020F0502020204030204" pitchFamily="34" charset="0"/>
                          <a:cs typeface="Times New Roman" panose="02020603050405020304" pitchFamily="18" charset="0"/>
                        </a:rPr>
                        <a:t>  Does the demand of the questions increase through the test (ie. starts with easier questions and ends with harder ones?)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704"/>
                  </a:ext>
                </a:extLst>
              </a:tr>
              <a:tr h="348761">
                <a:tc>
                  <a:txBody>
                    <a:bodyPr/>
                    <a:lstStyle/>
                    <a:p>
                      <a:pPr>
                        <a:lnSpc>
                          <a:spcPct val="115000"/>
                        </a:lnSpc>
                        <a:spcAft>
                          <a:spcPts val="600"/>
                        </a:spcAft>
                      </a:pPr>
                      <a:r>
                        <a:rPr lang="en-GB" sz="1400" b="1">
                          <a:effectLst/>
                          <a:latin typeface="Calibri" panose="020F0502020204030204" pitchFamily="34" charset="0"/>
                          <a:ea typeface="Calibri" panose="020F0502020204030204" pitchFamily="34" charset="0"/>
                          <a:cs typeface="Times New Roman" panose="02020603050405020304" pitchFamily="18" charset="0"/>
                        </a:rPr>
                        <a:t>TQA9:</a:t>
                      </a:r>
                      <a:r>
                        <a:rPr lang="en-GB" sz="1400">
                          <a:effectLst/>
                          <a:latin typeface="Calibri" panose="020F0502020204030204" pitchFamily="34" charset="0"/>
                          <a:ea typeface="Calibri" panose="020F0502020204030204" pitchFamily="34" charset="0"/>
                          <a:cs typeface="Times New Roman" panose="02020603050405020304" pitchFamily="18" charset="0"/>
                        </a:rPr>
                        <a:t> Are there any questions which may give away the answer to another 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26265"/>
                  </a:ext>
                </a:extLst>
              </a:tr>
              <a:tr h="348761">
                <a:tc>
                  <a:txBody>
                    <a:bodyPr/>
                    <a:lstStyle/>
                    <a:p>
                      <a:pPr>
                        <a:lnSpc>
                          <a:spcPct val="115000"/>
                        </a:lnSpc>
                        <a:spcAft>
                          <a:spcPts val="60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TQA10:</a:t>
                      </a:r>
                      <a:r>
                        <a:rPr lang="en-GB" sz="1400" dirty="0">
                          <a:effectLst/>
                          <a:latin typeface="Calibri" panose="020F0502020204030204" pitchFamily="34" charset="0"/>
                          <a:ea typeface="Calibri" panose="020F0502020204030204" pitchFamily="34" charset="0"/>
                          <a:cs typeface="Times New Roman" panose="02020603050405020304" pitchFamily="18" charset="0"/>
                        </a:rPr>
                        <a:t> Have you asked a subject colleague to take the test and made any changes where needed?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9142494"/>
                  </a:ext>
                </a:extLst>
              </a:tr>
            </a:tbl>
          </a:graphicData>
        </a:graphic>
      </p:graphicFrame>
    </p:spTree>
    <p:extLst>
      <p:ext uri="{BB962C8B-B14F-4D97-AF65-F5344CB8AC3E}">
        <p14:creationId xmlns:p14="http://schemas.microsoft.com/office/powerpoint/2010/main" val="2724560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Why do we need quality assurance?</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2</a:t>
            </a:fld>
            <a:endParaRPr lang="en-GB" dirty="0"/>
          </a:p>
        </p:txBody>
      </p:sp>
      <p:sp>
        <p:nvSpPr>
          <p:cNvPr id="2" name="Content Placeholder 1"/>
          <p:cNvSpPr>
            <a:spLocks noGrp="1"/>
          </p:cNvSpPr>
          <p:nvPr>
            <p:ph idx="4294967295"/>
          </p:nvPr>
        </p:nvSpPr>
        <p:spPr>
          <a:xfrm>
            <a:off x="468000" y="5359250"/>
            <a:ext cx="8138976" cy="940650"/>
          </a:xfrm>
        </p:spPr>
        <p:txBody>
          <a:bodyPr>
            <a:normAutofit/>
          </a:bodyPr>
          <a:lstStyle/>
          <a:p>
            <a:pPr>
              <a:lnSpc>
                <a:spcPct val="100000"/>
              </a:lnSpc>
            </a:pPr>
            <a:r>
              <a:rPr lang="en-GB" sz="2400" b="0" dirty="0"/>
              <a:t>“How does Shakespeare present the ways in which Tybalt’s hatred of the Capulets influences the outcome of the play?”</a:t>
            </a:r>
            <a:endParaRPr lang="en-GB" sz="2400" dirty="0"/>
          </a:p>
        </p:txBody>
      </p:sp>
      <p:pic>
        <p:nvPicPr>
          <p:cNvPr id="4" name="Picture 3"/>
          <p:cNvPicPr>
            <a:picLocks noChangeAspect="1"/>
          </p:cNvPicPr>
          <p:nvPr/>
        </p:nvPicPr>
        <p:blipFill>
          <a:blip r:embed="rId3"/>
          <a:stretch>
            <a:fillRect/>
          </a:stretch>
        </p:blipFill>
        <p:spPr>
          <a:xfrm>
            <a:off x="190500" y="1417350"/>
            <a:ext cx="8763000" cy="3676650"/>
          </a:xfrm>
          <a:prstGeom prst="rect">
            <a:avLst/>
          </a:prstGeom>
        </p:spPr>
      </p:pic>
    </p:spTree>
    <p:extLst>
      <p:ext uri="{BB962C8B-B14F-4D97-AF65-F5344CB8AC3E}">
        <p14:creationId xmlns:p14="http://schemas.microsoft.com/office/powerpoint/2010/main" val="2750754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Why do we need quality assurance?</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3</a:t>
            </a:fld>
            <a:endParaRPr lang="en-GB" dirty="0"/>
          </a:p>
        </p:txBody>
      </p:sp>
      <p:sp>
        <p:nvSpPr>
          <p:cNvPr id="7" name="Content Placeholder 6"/>
          <p:cNvSpPr>
            <a:spLocks noGrp="1"/>
          </p:cNvSpPr>
          <p:nvPr>
            <p:ph idx="4294967295"/>
          </p:nvPr>
        </p:nvSpPr>
        <p:spPr>
          <a:xfrm>
            <a:off x="468000" y="1656000"/>
            <a:ext cx="8138976" cy="4428000"/>
          </a:xfrm>
        </p:spPr>
        <p:txBody>
          <a:bodyPr/>
          <a:lstStyle/>
          <a:p>
            <a:endParaRPr lang="en-GB" dirty="0"/>
          </a:p>
        </p:txBody>
      </p:sp>
      <p:pic>
        <p:nvPicPr>
          <p:cNvPr id="8" name="Picture 7"/>
          <p:cNvPicPr>
            <a:picLocks noChangeAspect="1"/>
          </p:cNvPicPr>
          <p:nvPr/>
        </p:nvPicPr>
        <p:blipFill>
          <a:blip r:embed="rId3"/>
          <a:stretch>
            <a:fillRect/>
          </a:stretch>
        </p:blipFill>
        <p:spPr>
          <a:xfrm>
            <a:off x="70263" y="1764000"/>
            <a:ext cx="8934450" cy="3695700"/>
          </a:xfrm>
          <a:prstGeom prst="rect">
            <a:avLst/>
          </a:prstGeom>
        </p:spPr>
      </p:pic>
    </p:spTree>
    <p:extLst>
      <p:ext uri="{BB962C8B-B14F-4D97-AF65-F5344CB8AC3E}">
        <p14:creationId xmlns:p14="http://schemas.microsoft.com/office/powerpoint/2010/main" val="4255745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How we will make sure we write high quality tests</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656000"/>
            <a:ext cx="8138976" cy="4428000"/>
          </a:xfrm>
        </p:spPr>
        <p:txBody>
          <a:bodyPr>
            <a:normAutofit/>
          </a:bodyPr>
          <a:lstStyle/>
          <a:p>
            <a:pPr marL="514350" indent="-514350">
              <a:lnSpc>
                <a:spcPct val="100000"/>
              </a:lnSpc>
              <a:buAutoNum type="arabicPeriod"/>
            </a:pPr>
            <a:r>
              <a:rPr lang="en-GB" sz="3200" b="0" dirty="0"/>
              <a:t>Write your test.</a:t>
            </a:r>
          </a:p>
          <a:p>
            <a:pPr marL="457200" indent="-457200">
              <a:lnSpc>
                <a:spcPct val="100000"/>
              </a:lnSpc>
              <a:buAutoNum type="arabicPeriod"/>
            </a:pPr>
            <a:r>
              <a:rPr lang="en-GB" sz="3200" b="0" dirty="0"/>
              <a:t>Check your test.</a:t>
            </a:r>
          </a:p>
          <a:p>
            <a:pPr marL="457200" indent="-457200">
              <a:lnSpc>
                <a:spcPct val="100000"/>
              </a:lnSpc>
              <a:buAutoNum type="arabicPeriod"/>
            </a:pPr>
            <a:r>
              <a:rPr lang="en-GB" sz="3200" b="0" dirty="0"/>
              <a:t>Show it to a colleague.</a:t>
            </a:r>
          </a:p>
          <a:p>
            <a:pPr marL="457200" lvl="1" indent="-457200">
              <a:lnSpc>
                <a:spcPct val="100000"/>
              </a:lnSpc>
              <a:buFont typeface="Arial" panose="020B0604020202020204" pitchFamily="34" charset="0"/>
              <a:buChar char="•"/>
            </a:pPr>
            <a:r>
              <a:rPr lang="en-GB" sz="2400" b="0" dirty="0"/>
              <a:t>It is amazing how you – the test writer – can miss </a:t>
            </a:r>
            <a:r>
              <a:rPr lang="en-GB" sz="2400" b="0" u="sng" dirty="0"/>
              <a:t>totally obvious</a:t>
            </a:r>
            <a:r>
              <a:rPr lang="en-GB" sz="2400" b="0" dirty="0"/>
              <a:t> problems with your test.</a:t>
            </a:r>
          </a:p>
          <a:p>
            <a:pPr marL="457200" lvl="1" indent="-457200">
              <a:lnSpc>
                <a:spcPct val="100000"/>
              </a:lnSpc>
              <a:buFont typeface="Arial" panose="020B0604020202020204" pitchFamily="34" charset="0"/>
              <a:buChar char="•"/>
            </a:pPr>
            <a:r>
              <a:rPr lang="en-GB" sz="2400" dirty="0"/>
              <a:t>We call this a “fresh pair of eyes”.</a:t>
            </a:r>
          </a:p>
          <a:p>
            <a:pPr marL="457200" lvl="1" indent="-457200">
              <a:lnSpc>
                <a:spcPct val="100000"/>
              </a:lnSpc>
              <a:buFont typeface="Arial" panose="020B0604020202020204" pitchFamily="34" charset="0"/>
              <a:buChar char="•"/>
            </a:pPr>
            <a:r>
              <a:rPr lang="en-GB" sz="2400" b="0" dirty="0"/>
              <a:t>Can they get the right answers?</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4</a:t>
            </a:fld>
            <a:endParaRPr lang="en-GB" dirty="0"/>
          </a:p>
        </p:txBody>
      </p:sp>
      <p:pic>
        <p:nvPicPr>
          <p:cNvPr id="7" name="Picture 6"/>
          <p:cNvPicPr>
            <a:picLocks noChangeAspect="1"/>
          </p:cNvPicPr>
          <p:nvPr/>
        </p:nvPicPr>
        <p:blipFill rotWithShape="1">
          <a:blip r:embed="rId3" cstate="hqprint">
            <a:extLst>
              <a:ext uri="{28A0092B-C50C-407E-A947-70E740481C1C}">
                <a14:useLocalDpi xmlns:a14="http://schemas.microsoft.com/office/drawing/2010/main" val="0"/>
              </a:ext>
            </a:extLst>
          </a:blip>
          <a:srcRect b="9630"/>
          <a:stretch/>
        </p:blipFill>
        <p:spPr>
          <a:xfrm>
            <a:off x="6083366" y="1549400"/>
            <a:ext cx="2103101" cy="1638300"/>
          </a:xfrm>
          <a:prstGeom prst="rect">
            <a:avLst/>
          </a:prstGeom>
        </p:spPr>
      </p:pic>
    </p:spTree>
    <p:extLst>
      <p:ext uri="{BB962C8B-B14F-4D97-AF65-F5344CB8AC3E}">
        <p14:creationId xmlns:p14="http://schemas.microsoft.com/office/powerpoint/2010/main" val="3847407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sz="2800" dirty="0"/>
              <a:t>A fresh pair of eyes can spot different meanings to your questions</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5</a:t>
            </a:fld>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000" y="1672800"/>
            <a:ext cx="3456300" cy="259222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6569" y="2087463"/>
            <a:ext cx="4118919" cy="1762897"/>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0824" y="4063400"/>
            <a:ext cx="3927475" cy="2557097"/>
          </a:xfrm>
          <a:prstGeom prst="rect">
            <a:avLst/>
          </a:prstGeom>
        </p:spPr>
      </p:pic>
    </p:spTree>
    <p:extLst>
      <p:ext uri="{BB962C8B-B14F-4D97-AF65-F5344CB8AC3E}">
        <p14:creationId xmlns:p14="http://schemas.microsoft.com/office/powerpoint/2010/main" val="2244562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The QA checklist</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656000"/>
            <a:ext cx="2656200" cy="4428000"/>
          </a:xfrm>
        </p:spPr>
        <p:txBody>
          <a:bodyPr/>
          <a:lstStyle/>
          <a:p>
            <a:r>
              <a:rPr lang="en-GB" dirty="0"/>
              <a:t>Purpose: </a:t>
            </a:r>
            <a:r>
              <a:rPr lang="en-GB" b="0" dirty="0"/>
              <a:t>to help us focus on the most important aspects of our tests.</a:t>
            </a:r>
          </a:p>
          <a:p>
            <a:r>
              <a:rPr lang="en-GB" b="0" dirty="0"/>
              <a:t>Works on two levels – the question level and the test level.</a:t>
            </a:r>
          </a:p>
          <a:p>
            <a:r>
              <a:rPr lang="en-GB" dirty="0"/>
              <a:t>It is possible to have nine great questions making up a weak test!</a:t>
            </a:r>
          </a:p>
          <a:p>
            <a:pPr lvl="2"/>
            <a:endParaRPr lang="en-GB" dirty="0"/>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6</a:t>
            </a:fld>
            <a:endParaRPr lang="en-GB" dirty="0"/>
          </a:p>
        </p:txBody>
      </p:sp>
      <p:pic>
        <p:nvPicPr>
          <p:cNvPr id="5" name="Picture 4"/>
          <p:cNvPicPr>
            <a:picLocks noChangeAspect="1"/>
          </p:cNvPicPr>
          <p:nvPr/>
        </p:nvPicPr>
        <p:blipFill>
          <a:blip r:embed="rId3"/>
          <a:stretch>
            <a:fillRect/>
          </a:stretch>
        </p:blipFill>
        <p:spPr>
          <a:xfrm>
            <a:off x="3231700" y="1852400"/>
            <a:ext cx="5332970" cy="4143200"/>
          </a:xfrm>
          <a:prstGeom prst="rect">
            <a:avLst/>
          </a:prstGeom>
        </p:spPr>
      </p:pic>
    </p:spTree>
    <p:extLst>
      <p:ext uri="{BB962C8B-B14F-4D97-AF65-F5344CB8AC3E}">
        <p14:creationId xmlns:p14="http://schemas.microsoft.com/office/powerpoint/2010/main" val="2911011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The QA checklist</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7</a:t>
            </a:fld>
            <a:endParaRPr lang="en-GB" dirty="0"/>
          </a:p>
        </p:txBody>
      </p:sp>
      <p:pic>
        <p:nvPicPr>
          <p:cNvPr id="5" name="Picture 4"/>
          <p:cNvPicPr>
            <a:picLocks noChangeAspect="1"/>
          </p:cNvPicPr>
          <p:nvPr/>
        </p:nvPicPr>
        <p:blipFill>
          <a:blip r:embed="rId3"/>
          <a:stretch>
            <a:fillRect/>
          </a:stretch>
        </p:blipFill>
        <p:spPr>
          <a:xfrm>
            <a:off x="1078114" y="918000"/>
            <a:ext cx="6922885" cy="5378410"/>
          </a:xfrm>
          <a:prstGeom prst="rect">
            <a:avLst/>
          </a:prstGeom>
        </p:spPr>
      </p:pic>
    </p:spTree>
    <p:extLst>
      <p:ext uri="{BB962C8B-B14F-4D97-AF65-F5344CB8AC3E}">
        <p14:creationId xmlns:p14="http://schemas.microsoft.com/office/powerpoint/2010/main" val="2714088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The QA checklist</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27149981"/>
              </p:ext>
            </p:extLst>
          </p:nvPr>
        </p:nvGraphicFramePr>
        <p:xfrm>
          <a:off x="1252695" y="1742916"/>
          <a:ext cx="6491821" cy="4391185"/>
        </p:xfrm>
        <a:graphic>
          <a:graphicData uri="http://schemas.openxmlformats.org/drawingml/2006/table">
            <a:tbl>
              <a:tblPr firstRow="1" firstCol="1" bandRow="1"/>
              <a:tblGrid>
                <a:gridCol w="6491821">
                  <a:extLst>
                    <a:ext uri="{9D8B030D-6E8A-4147-A177-3AD203B41FA5}">
                      <a16:colId xmlns:a16="http://schemas.microsoft.com/office/drawing/2014/main" val="3198455977"/>
                    </a:ext>
                  </a:extLst>
                </a:gridCol>
              </a:tblGrid>
              <a:tr h="1240530">
                <a:tc>
                  <a:txBody>
                    <a:bodyPr/>
                    <a:lstStyle/>
                    <a:p>
                      <a:pPr>
                        <a:lnSpc>
                          <a:spcPct val="115000"/>
                        </a:lnSpc>
                        <a:spcAft>
                          <a:spcPts val="600"/>
                        </a:spcAft>
                      </a:pPr>
                      <a:r>
                        <a:rPr lang="en-GB" sz="2400" b="1" dirty="0">
                          <a:effectLst/>
                          <a:latin typeface="Calibri" panose="020F0502020204030204" pitchFamily="34" charset="0"/>
                          <a:ea typeface="Calibri" panose="020F0502020204030204" pitchFamily="34" charset="0"/>
                          <a:cs typeface="Times New Roman" panose="02020603050405020304" pitchFamily="18" charset="0"/>
                        </a:rPr>
                        <a:t>IQA1: Is it clear what the question is assessing?</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(Is it relevant to the unit?</a:t>
                      </a: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r>
                        <a:rPr lang="en-GB" sz="1600" dirty="0">
                          <a:effectLst/>
                          <a:latin typeface="Calibri" panose="020F0502020204030204" pitchFamily="34" charset="0"/>
                          <a:ea typeface="Calibri" panose="020F0502020204030204" pitchFamily="34" charset="0"/>
                          <a:cs typeface="Times New Roman" panose="02020603050405020304" pitchFamily="18" charset="0"/>
                        </a:rPr>
                        <a:t>Could it be answered through general knowledge? Is the information it will give useful for formative feedback?)</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8974030"/>
                  </a:ext>
                </a:extLst>
              </a:tr>
              <a:tr h="1910125">
                <a:tc>
                  <a:txBody>
                    <a:bodyPr/>
                    <a:lstStyle/>
                    <a:p>
                      <a:pPr>
                        <a:lnSpc>
                          <a:spcPct val="115000"/>
                        </a:lnSpc>
                        <a:spcAft>
                          <a:spcPts val="600"/>
                        </a:spcAft>
                      </a:pPr>
                      <a:r>
                        <a:rPr lang="en-GB" sz="2400" b="1">
                          <a:effectLst/>
                          <a:latin typeface="Calibri" panose="020F0502020204030204" pitchFamily="34" charset="0"/>
                          <a:ea typeface="Calibri" panose="020F0502020204030204" pitchFamily="34" charset="0"/>
                          <a:cs typeface="Times New Roman" panose="02020603050405020304" pitchFamily="18" charset="0"/>
                        </a:rPr>
                        <a:t>IQA2: Are the instructions to the student clear?</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en-GB" sz="1600">
                          <a:effectLst/>
                          <a:latin typeface="Calibri" panose="020F0502020204030204" pitchFamily="34" charset="0"/>
                          <a:ea typeface="Calibri" panose="020F0502020204030204" pitchFamily="34" charset="0"/>
                          <a:cs typeface="Times New Roman" panose="02020603050405020304" pitchFamily="18" charset="0"/>
                        </a:rPr>
                        <a:t>(Are they worded in the simplest language and use simple sentences where possible? Are they as brief as possible and avoid irrelevant information? Are they precise in what they want the student to do? Are there any words that are ambiguous?)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027344"/>
                  </a:ext>
                </a:extLst>
              </a:tr>
              <a:tr h="1240530">
                <a:tc>
                  <a:txBody>
                    <a:bodyPr/>
                    <a:lstStyle/>
                    <a:p>
                      <a:pPr>
                        <a:lnSpc>
                          <a:spcPct val="115000"/>
                        </a:lnSpc>
                        <a:spcAft>
                          <a:spcPts val="600"/>
                        </a:spcAft>
                      </a:pPr>
                      <a:r>
                        <a:rPr lang="en-GB" sz="2400" b="1" dirty="0">
                          <a:effectLst/>
                          <a:latin typeface="Calibri" panose="020F0502020204030204" pitchFamily="34" charset="0"/>
                          <a:ea typeface="Calibri" panose="020F0502020204030204" pitchFamily="34" charset="0"/>
                          <a:cs typeface="Times New Roman" panose="02020603050405020304" pitchFamily="18" charset="0"/>
                        </a:rPr>
                        <a:t>IQA3: Is the level of difficulty appropriate?</a:t>
                      </a:r>
                      <a:r>
                        <a:rPr lang="en-GB"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6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(Will nearly all or nearly none of the students be able to answer? Are the higher-level competences represented?)</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8506330"/>
                  </a:ext>
                </a:extLst>
              </a:tr>
            </a:tbl>
          </a:graphicData>
        </a:graphic>
      </p:graphicFrame>
    </p:spTree>
    <p:extLst>
      <p:ext uri="{BB962C8B-B14F-4D97-AF65-F5344CB8AC3E}">
        <p14:creationId xmlns:p14="http://schemas.microsoft.com/office/powerpoint/2010/main" val="1679650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The QA checklist</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9</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369793918"/>
              </p:ext>
            </p:extLst>
          </p:nvPr>
        </p:nvGraphicFramePr>
        <p:xfrm>
          <a:off x="1397000" y="1600200"/>
          <a:ext cx="6007100" cy="4597400"/>
        </p:xfrm>
        <a:graphic>
          <a:graphicData uri="http://schemas.openxmlformats.org/drawingml/2006/table">
            <a:tbl>
              <a:tblPr firstRow="1" firstCol="1" bandRow="1"/>
              <a:tblGrid>
                <a:gridCol w="6007100">
                  <a:extLst>
                    <a:ext uri="{9D8B030D-6E8A-4147-A177-3AD203B41FA5}">
                      <a16:colId xmlns:a16="http://schemas.microsoft.com/office/drawing/2014/main" val="2603961259"/>
                    </a:ext>
                  </a:extLst>
                </a:gridCol>
              </a:tblGrid>
              <a:tr h="1455867">
                <a:tc>
                  <a:txBody>
                    <a:bodyPr/>
                    <a:lstStyle/>
                    <a:p>
                      <a:pPr>
                        <a:lnSpc>
                          <a:spcPct val="115000"/>
                        </a:lnSpc>
                        <a:spcAft>
                          <a:spcPts val="600"/>
                        </a:spcAft>
                      </a:pPr>
                      <a:r>
                        <a:rPr lang="en-GB" sz="2000" b="1" baseline="0" dirty="0">
                          <a:effectLst/>
                          <a:latin typeface="Calibri" panose="020F0502020204030204" pitchFamily="34" charset="0"/>
                          <a:ea typeface="Calibri" panose="020F0502020204030204" pitchFamily="34" charset="0"/>
                          <a:cs typeface="Times New Roman" panose="02020603050405020304" pitchFamily="18" charset="0"/>
                        </a:rPr>
                        <a:t>IQA4: Is the question format the best for what is being assessed?</a:t>
                      </a:r>
                      <a:endParaRPr lang="en-GB" sz="20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en-GB" sz="1400" baseline="0" dirty="0">
                          <a:effectLst/>
                          <a:latin typeface="Calibri" panose="020F0502020204030204" pitchFamily="34" charset="0"/>
                          <a:ea typeface="Calibri" panose="020F0502020204030204" pitchFamily="34" charset="0"/>
                          <a:cs typeface="Times New Roman" panose="02020603050405020304" pitchFamily="18" charset="0"/>
                        </a:rPr>
                        <a:t>(</a:t>
                      </a:r>
                      <a:r>
                        <a:rPr lang="en-GB" sz="1400" baseline="0" dirty="0" err="1">
                          <a:effectLst/>
                          <a:latin typeface="Calibri" panose="020F0502020204030204" pitchFamily="34" charset="0"/>
                          <a:ea typeface="Calibri" panose="020F0502020204030204" pitchFamily="34" charset="0"/>
                          <a:cs typeface="Times New Roman" panose="02020603050405020304" pitchFamily="18" charset="0"/>
                        </a:rPr>
                        <a:t>eg</a:t>
                      </a:r>
                      <a:r>
                        <a:rPr lang="en-GB" sz="1400" baseline="0" dirty="0">
                          <a:effectLst/>
                          <a:latin typeface="Calibri" panose="020F0502020204030204" pitchFamily="34" charset="0"/>
                          <a:ea typeface="Calibri" panose="020F0502020204030204" pitchFamily="34" charset="0"/>
                          <a:cs typeface="Times New Roman" panose="02020603050405020304" pitchFamily="18" charset="0"/>
                        </a:rPr>
                        <a:t>. open questions for answers that require students to explain or justify something, multiple choice for where there is a clear single answer)</a:t>
                      </a:r>
                      <a:endParaRPr lang="en-GB"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357746"/>
                  </a:ext>
                </a:extLst>
              </a:tr>
              <a:tr h="1094755">
                <a:tc>
                  <a:txBody>
                    <a:bodyPr/>
                    <a:lstStyle/>
                    <a:p>
                      <a:pPr>
                        <a:lnSpc>
                          <a:spcPct val="115000"/>
                        </a:lnSpc>
                        <a:spcAft>
                          <a:spcPts val="600"/>
                        </a:spcAft>
                      </a:pPr>
                      <a:r>
                        <a:rPr lang="en-GB" sz="2000" b="1" baseline="0">
                          <a:effectLst/>
                          <a:latin typeface="Calibri" panose="020F0502020204030204" pitchFamily="34" charset="0"/>
                          <a:ea typeface="Calibri" panose="020F0502020204030204" pitchFamily="34" charset="0"/>
                          <a:cs typeface="Times New Roman" panose="02020603050405020304" pitchFamily="18" charset="0"/>
                        </a:rPr>
                        <a:t>IQA5: Is the question presented clearly?</a:t>
                      </a:r>
                      <a:endParaRPr lang="en-GB" sz="2000" baseline="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en-GB" sz="1400" baseline="0">
                          <a:effectLst/>
                          <a:latin typeface="Calibri" panose="020F0502020204030204" pitchFamily="34" charset="0"/>
                          <a:ea typeface="Calibri" panose="020F0502020204030204" pitchFamily="34" charset="0"/>
                          <a:cs typeface="Times New Roman" panose="02020603050405020304" pitchFamily="18" charset="0"/>
                        </a:rPr>
                        <a:t>(e.g. starting new line to separate an introductory statement from the question)</a:t>
                      </a:r>
                      <a:endParaRPr lang="en-GB" sz="20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6163928"/>
                  </a:ext>
                </a:extLst>
              </a:tr>
              <a:tr h="2046778">
                <a:tc>
                  <a:txBody>
                    <a:bodyPr/>
                    <a:lstStyle/>
                    <a:p>
                      <a:pPr>
                        <a:lnSpc>
                          <a:spcPct val="115000"/>
                        </a:lnSpc>
                        <a:spcAft>
                          <a:spcPts val="600"/>
                        </a:spcAft>
                      </a:pPr>
                      <a:r>
                        <a:rPr lang="en-GB" sz="2000" b="1" baseline="0" dirty="0">
                          <a:effectLst/>
                          <a:latin typeface="Calibri" panose="020F0502020204030204" pitchFamily="34" charset="0"/>
                          <a:ea typeface="Calibri" panose="020F0502020204030204" pitchFamily="34" charset="0"/>
                          <a:cs typeface="Times New Roman" panose="02020603050405020304" pitchFamily="18" charset="0"/>
                        </a:rPr>
                        <a:t>IQA6: Is the answer required clear and reflected in the marking guide?</a:t>
                      </a:r>
                      <a:endParaRPr lang="en-GB" sz="20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en-GB" sz="1400" baseline="0" dirty="0">
                          <a:effectLst/>
                          <a:latin typeface="Calibri" panose="020F0502020204030204" pitchFamily="34" charset="0"/>
                          <a:ea typeface="Calibri" panose="020F0502020204030204" pitchFamily="34" charset="0"/>
                          <a:cs typeface="Times New Roman" panose="02020603050405020304" pitchFamily="18" charset="0"/>
                        </a:rPr>
                        <a:t>(e.g. In multiple choice are the distractors plausible but not correct? In true or false questions are the statements definitely true or false? In open questions are all the possible correct responses included in the marking guide? Are any invalid responses included?)</a:t>
                      </a:r>
                      <a:endParaRPr lang="en-GB" sz="20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9188935"/>
                  </a:ext>
                </a:extLst>
              </a:tr>
            </a:tbl>
          </a:graphicData>
        </a:graphic>
      </p:graphicFrame>
    </p:spTree>
    <p:extLst>
      <p:ext uri="{BB962C8B-B14F-4D97-AF65-F5344CB8AC3E}">
        <p14:creationId xmlns:p14="http://schemas.microsoft.com/office/powerpoint/2010/main" val="18462739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NFER Theme Colours">
      <a:dk1>
        <a:sysClr val="windowText" lastClr="000000"/>
      </a:dk1>
      <a:lt1>
        <a:sysClr val="window" lastClr="FFFFFF"/>
      </a:lt1>
      <a:dk2>
        <a:srgbClr val="3C3C3B"/>
      </a:dk2>
      <a:lt2>
        <a:srgbClr val="CACBCC"/>
      </a:lt2>
      <a:accent1>
        <a:srgbClr val="95569E"/>
      </a:accent1>
      <a:accent2>
        <a:srgbClr val="3EAD5C"/>
      </a:accent2>
      <a:accent3>
        <a:srgbClr val="00AACA"/>
      </a:accent3>
      <a:accent4>
        <a:srgbClr val="E9425C"/>
      </a:accent4>
      <a:accent5>
        <a:srgbClr val="F3953F"/>
      </a:accent5>
      <a:accent6>
        <a:srgbClr val="C3D32B"/>
      </a:accent6>
      <a:hlink>
        <a:srgbClr val="000000"/>
      </a:hlink>
      <a:folHlink>
        <a:srgbClr val="A7A8AA"/>
      </a:folHlink>
    </a:clrScheme>
    <a:fontScheme name="NFER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solidFill>
            <a:schemeClr val="accent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FER_Presentation_International [Read-Only]" id="{8C5E3391-1C63-4C2E-B777-6385684C928B}" vid="{DA28824A-306E-4106-B1E5-20BD0728E6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17BE4B911F9AE41BA0FC601C30FA8FA" ma:contentTypeVersion="1" ma:contentTypeDescription="Create a new document." ma:contentTypeScope="" ma:versionID="8b0d123980221e2bb94440191b98bbeb">
  <xsd:schema xmlns:xsd="http://www.w3.org/2001/XMLSchema" xmlns:xs="http://www.w3.org/2001/XMLSchema" xmlns:p="http://schemas.microsoft.com/office/2006/metadata/properties" xmlns:ns2="ec1b7740-8e62-4669-8af8-11b17589a693" targetNamespace="http://schemas.microsoft.com/office/2006/metadata/properties" ma:root="true" ma:fieldsID="f7ab8c3bb70e15c5593068901e7284cc" ns2:_="">
    <xsd:import namespace="ec1b7740-8e62-4669-8af8-11b17589a693"/>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1b7740-8e62-4669-8af8-11b17589a69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F75B34-8DB1-4761-B1E0-582792607AF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ec1b7740-8e62-4669-8af8-11b17589a693"/>
    <ds:schemaRef ds:uri="http://www.w3.org/XML/1998/namespace"/>
    <ds:schemaRef ds:uri="http://purl.org/dc/dcmitype/"/>
  </ds:schemaRefs>
</ds:datastoreItem>
</file>

<file path=customXml/itemProps2.xml><?xml version="1.0" encoding="utf-8"?>
<ds:datastoreItem xmlns:ds="http://schemas.openxmlformats.org/officeDocument/2006/customXml" ds:itemID="{CE5B952B-B4CC-4C5D-8690-3DFC70A3F3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1b7740-8e62-4669-8af8-11b17589a6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0033076-9427-45BB-87DA-460EB383A9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NFER_Presentation_International (1)</Template>
  <TotalTime>140</TotalTime>
  <Words>770</Words>
  <Application>Microsoft Office PowerPoint</Application>
  <PresentationFormat>On-screen Show (4:3)</PresentationFormat>
  <Paragraphs>86</Paragraphs>
  <Slides>12</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“QA” = quality assurance</vt:lpstr>
      <vt:lpstr>Why do we need quality assurance?</vt:lpstr>
      <vt:lpstr>Why do we need quality assurance?</vt:lpstr>
      <vt:lpstr>How we will make sure we write high quality tests</vt:lpstr>
      <vt:lpstr>A fresh pair of eyes can spot different meanings to your questions</vt:lpstr>
      <vt:lpstr>The QA checklist</vt:lpstr>
      <vt:lpstr>The QA checklist</vt:lpstr>
      <vt:lpstr>The QA checklist</vt:lpstr>
      <vt:lpstr>The QA checklist</vt:lpstr>
      <vt:lpstr>The QA checklist</vt:lpstr>
      <vt:lpstr>Page 2: test-level QA</vt:lpstr>
      <vt:lpstr>Page 2: test-level QA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over one  or two lines</dc:title>
  <dc:creator>Simcock, David</dc:creator>
  <cp:lastModifiedBy>Simcock, David</cp:lastModifiedBy>
  <cp:revision>19</cp:revision>
  <dcterms:created xsi:type="dcterms:W3CDTF">2019-02-13T10:26:49Z</dcterms:created>
  <dcterms:modified xsi:type="dcterms:W3CDTF">2019-05-22T07:27:28Z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0x010100917BE4B911F9AE41BA0FC601C30FA8FA</vt:lpwstr>
  </property>
  <property fmtid="{D5CDD505-2E9C-101B-9397-08002B2CF9AE}" pid="3" name="Order">
    <vt:r8>45900</vt:r8>
  </property>
  <property fmtid="{D5CDD505-2E9C-101B-9397-08002B2CF9AE}" pid="4" name="xd_ProgID">
    <vt:lpwstr/>
  </property>
  <property fmtid="{D5CDD505-2E9C-101B-9397-08002B2CF9AE}" pid="5" name="TemplateUrl">
    <vt:lpwstr/>
  </property>
</Properties>
</file>