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65" r:id="rId5"/>
    <p:sldId id="274" r:id="rId6"/>
    <p:sldId id="275" r:id="rId7"/>
    <p:sldId id="276" r:id="rId8"/>
    <p:sldId id="277" r:id="rId9"/>
    <p:sldId id="267" r:id="rId10"/>
    <p:sldId id="268" r:id="rId11"/>
    <p:sldId id="279" r:id="rId12"/>
    <p:sldId id="280" r:id="rId13"/>
    <p:sldId id="269" r:id="rId14"/>
    <p:sldId id="270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7059" autoAdjust="0"/>
  </p:normalViewPr>
  <p:slideViewPr>
    <p:cSldViewPr snapToGrid="0">
      <p:cViewPr varScale="1">
        <p:scale>
          <a:sx n="76" d="100"/>
          <a:sy n="76" d="100"/>
        </p:scale>
        <p:origin x="13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14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4EAB07-1A91-48C4-8328-BB6A687715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285F8C-046B-4565-8954-0C4A3C790E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68E4C-972B-4D45-97E4-96EA532908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6E3AD-7A7C-4383-8436-6CAD2F08CA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02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4F00D-A1F1-4AAD-8E87-FD06BF5A472B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F0672-232E-4C5B-A17C-18881AD76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6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</a:t>
            </a:r>
            <a:r>
              <a:rPr lang="en-GB" dirty="0"/>
              <a:t>would be a good place to stress just how hard writing</a:t>
            </a:r>
            <a:r>
              <a:rPr lang="en-GB" baseline="0" dirty="0"/>
              <a:t> good assessments is – there’s a lot to learn.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0672-232E-4C5B-A17C-18881AD76D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294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0672-232E-4C5B-A17C-18881AD76DE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277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0672-232E-4C5B-A17C-18881AD76DE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85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0672-232E-4C5B-A17C-18881AD76DE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715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sz="1200" b="0" dirty="0"/>
              <a:t>Lectures – by which I mean “talking from the front”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sz="1200" b="0" dirty="0"/>
              <a:t>Whole-group discussion – there will be times when we need</a:t>
            </a:r>
            <a:r>
              <a:rPr lang="en-GB" sz="1200" b="0" baseline="0" dirty="0"/>
              <a:t> to understand issues by talking together as a group. Exploring ideas together etc. Note that they are the experts in their own classrooms and in the Rwandan educational context – so they need to work out together how to apply their learning to their teaching</a:t>
            </a:r>
            <a:endParaRPr lang="en-GB" sz="1200" b="0" dirty="0"/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sz="1200" b="0" dirty="0"/>
              <a:t>Working in groups and pairs – as above. Note</a:t>
            </a:r>
            <a:r>
              <a:rPr lang="en-GB" sz="1200" b="0" baseline="0" dirty="0"/>
              <a:t> that they may be working with their “subject teams”.</a:t>
            </a:r>
            <a:endParaRPr lang="en-GB" sz="1200" b="0" dirty="0"/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sz="1200" b="0" dirty="0"/>
              <a:t>Item writing practice – this</a:t>
            </a:r>
            <a:r>
              <a:rPr lang="en-GB" sz="1200" b="0" baseline="0" dirty="0"/>
              <a:t> will be in pairs and individually. Will help them get a head start on the item writing task.</a:t>
            </a:r>
            <a:endParaRPr lang="en-GB" sz="1200" b="0" dirty="0"/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sz="1200" b="0" dirty="0"/>
              <a:t>Trying things online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0672-232E-4C5B-A17C-18881AD76DE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95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0672-232E-4C5B-A17C-18881AD76DE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10BD3771-2762-4ABF-AD6D-DD5265F8C6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0" y="504000"/>
            <a:ext cx="1699200" cy="52975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B86FC03-CC7A-49B6-8E9A-A0AE5B45E5D1}"/>
              </a:ext>
            </a:extLst>
          </p:cNvPr>
          <p:cNvGrpSpPr/>
          <p:nvPr userDrawn="1"/>
        </p:nvGrpSpPr>
        <p:grpSpPr>
          <a:xfrm>
            <a:off x="6739689" y="3624724"/>
            <a:ext cx="1972311" cy="2260600"/>
            <a:chOff x="6739689" y="3624724"/>
            <a:chExt cx="1972311" cy="22606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F5952BC-6C1B-4BDD-91B5-B8D4D713CF04}"/>
                </a:ext>
              </a:extLst>
            </p:cNvPr>
            <p:cNvSpPr/>
            <p:nvPr userDrawn="1"/>
          </p:nvSpPr>
          <p:spPr>
            <a:xfrm>
              <a:off x="6739689" y="3624724"/>
              <a:ext cx="575587" cy="5758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565D552-A246-40F6-9CD6-F0C29BA9F8DB}"/>
                </a:ext>
              </a:extLst>
            </p:cNvPr>
            <p:cNvSpPr/>
            <p:nvPr userDrawn="1"/>
          </p:nvSpPr>
          <p:spPr>
            <a:xfrm>
              <a:off x="7431525" y="4042642"/>
              <a:ext cx="575587" cy="5758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23BB731-0F13-49F8-8AEE-84900E758FD4}"/>
                </a:ext>
              </a:extLst>
            </p:cNvPr>
            <p:cNvSpPr/>
            <p:nvPr userDrawn="1"/>
          </p:nvSpPr>
          <p:spPr>
            <a:xfrm>
              <a:off x="8136413" y="4473619"/>
              <a:ext cx="575587" cy="5758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5292E9B-34DD-4672-A526-2EA2259C43ED}"/>
                </a:ext>
              </a:extLst>
            </p:cNvPr>
            <p:cNvSpPr/>
            <p:nvPr userDrawn="1"/>
          </p:nvSpPr>
          <p:spPr>
            <a:xfrm>
              <a:off x="6739689" y="4473619"/>
              <a:ext cx="575532" cy="57581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F9325D3-CE9C-4282-980B-3E044137A762}"/>
                </a:ext>
              </a:extLst>
            </p:cNvPr>
            <p:cNvSpPr/>
            <p:nvPr userDrawn="1"/>
          </p:nvSpPr>
          <p:spPr>
            <a:xfrm>
              <a:off x="7444578" y="4891537"/>
              <a:ext cx="575532" cy="57581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41AF343-1E3E-4E79-912C-FD5C246E26FC}"/>
                </a:ext>
              </a:extLst>
            </p:cNvPr>
            <p:cNvSpPr/>
            <p:nvPr userDrawn="1"/>
          </p:nvSpPr>
          <p:spPr>
            <a:xfrm>
              <a:off x="6739689" y="5309454"/>
              <a:ext cx="575587" cy="5758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408FF0F-97FA-4964-BCA6-FC0BF8322C49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68000" y="1803103"/>
            <a:ext cx="8204120" cy="1053177"/>
          </a:xfrm>
        </p:spPr>
        <p:txBody>
          <a:bodyPr>
            <a:noAutofit/>
          </a:bodyPr>
          <a:lstStyle>
            <a:lvl1pPr>
              <a:lnSpc>
                <a:spcPts val="4000"/>
              </a:lnSpc>
              <a:spcAft>
                <a:spcPts val="0"/>
              </a:spcAft>
              <a:defRPr sz="3600" b="1">
                <a:solidFill>
                  <a:schemeClr val="accent2"/>
                </a:solidFill>
              </a:defRPr>
            </a:lvl1pPr>
            <a:lvl2pPr>
              <a:lnSpc>
                <a:spcPts val="4000"/>
              </a:lnSpc>
              <a:spcAft>
                <a:spcPts val="0"/>
              </a:spcAft>
              <a:defRPr sz="3600" b="1">
                <a:solidFill>
                  <a:schemeClr val="accent1"/>
                </a:solidFill>
              </a:defRPr>
            </a:lvl2pPr>
          </a:lstStyle>
          <a:p>
            <a:r>
              <a:rPr lang="en-GB" dirty="0"/>
              <a:t>Title here over one</a:t>
            </a:r>
          </a:p>
          <a:p>
            <a:r>
              <a:rPr lang="en-GB" dirty="0"/>
              <a:t>or two lines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C2936E9-F440-4AB1-9E3C-36C9A1E2B6B6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B395CD20-C764-4A8B-87FB-AA7A0C010FD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8000" y="4718199"/>
            <a:ext cx="6142332" cy="1167125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spcAft>
                <a:spcPts val="0"/>
              </a:spcAft>
              <a:defRPr sz="2000" b="0">
                <a:solidFill>
                  <a:schemeClr val="tx1"/>
                </a:solidFill>
              </a:defRPr>
            </a:lvl1pPr>
            <a:lvl2pPr>
              <a:lnSpc>
                <a:spcPts val="3600"/>
              </a:lnSpc>
              <a:spcBef>
                <a:spcPts val="1200"/>
              </a:spcBef>
              <a:spcAft>
                <a:spcPts val="0"/>
              </a:spcAft>
              <a:defRPr sz="2600" b="1">
                <a:solidFill>
                  <a:schemeClr val="tx1"/>
                </a:solidFill>
              </a:defRPr>
            </a:lvl2pPr>
          </a:lstStyle>
          <a:p>
            <a:r>
              <a:rPr lang="en-GB" dirty="0"/>
              <a:t>Presenter/Author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1A33F50-9C33-47CB-9A70-ED813DE59BD2}"/>
              </a:ext>
            </a:extLst>
          </p:cNvPr>
          <p:cNvCxnSpPr/>
          <p:nvPr userDrawn="1"/>
        </p:nvCxnSpPr>
        <p:spPr>
          <a:xfrm>
            <a:off x="468000" y="2919825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FA699B-B65A-4A3A-8FA6-D7DB88EC629D}"/>
              </a:ext>
            </a:extLst>
          </p:cNvPr>
          <p:cNvCxnSpPr/>
          <p:nvPr userDrawn="1"/>
        </p:nvCxnSpPr>
        <p:spPr>
          <a:xfrm>
            <a:off x="468000" y="1691149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9B83ADF7-C4D0-4E8B-9038-81921E708BC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68000" y="3340970"/>
            <a:ext cx="6142332" cy="1053177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spcAft>
                <a:spcPts val="0"/>
              </a:spcAft>
              <a:defRPr sz="2800" b="1">
                <a:solidFill>
                  <a:schemeClr val="tx1"/>
                </a:solidFill>
              </a:defRPr>
            </a:lvl1pPr>
            <a:lvl2pPr>
              <a:lnSpc>
                <a:spcPts val="4000"/>
              </a:lnSpc>
              <a:spcAft>
                <a:spcPts val="0"/>
              </a:spcAft>
              <a:defRPr sz="3600" b="1">
                <a:solidFill>
                  <a:schemeClr val="accent1"/>
                </a:solidFill>
              </a:defRPr>
            </a:lvl2pPr>
          </a:lstStyle>
          <a:p>
            <a:r>
              <a:rPr lang="en-GB" dirty="0"/>
              <a:t>Subtitle here</a:t>
            </a: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E8D2A0BA-632B-4530-9B6F-F844B96E9DBC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1234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51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4E3B159-54E0-4A96-B272-516CE429BDDB}"/>
              </a:ext>
            </a:extLst>
          </p:cNvPr>
          <p:cNvSpPr/>
          <p:nvPr userDrawn="1"/>
        </p:nvSpPr>
        <p:spPr>
          <a:xfrm>
            <a:off x="0" y="1676401"/>
            <a:ext cx="9144000" cy="518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408FF0F-97FA-4964-BCA6-FC0BF8322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20000" y="2160000"/>
            <a:ext cx="4019549" cy="1139208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spcAft>
                <a:spcPts val="0"/>
              </a:spcAft>
              <a:defRPr sz="2800" b="0">
                <a:solidFill>
                  <a:schemeClr val="bg1"/>
                </a:solidFill>
              </a:defRPr>
            </a:lvl1pPr>
            <a:lvl2pPr>
              <a:lnSpc>
                <a:spcPts val="3200"/>
              </a:lnSpc>
              <a:spcAft>
                <a:spcPts val="0"/>
              </a:spcAft>
              <a:defRPr sz="2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77E2162-A6A4-4D05-92D7-0C0278883F3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9999" y="2265973"/>
            <a:ext cx="3060000" cy="3507273"/>
            <a:chOff x="0" y="0"/>
            <a:chExt cx="1973726" cy="2261109"/>
          </a:xfrm>
          <a:solidFill>
            <a:schemeClr val="bg1"/>
          </a:solidFill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B31D5BE-F747-4573-8F75-38E0ABC309D9}"/>
                </a:ext>
              </a:extLst>
            </p:cNvPr>
            <p:cNvSpPr/>
            <p:nvPr userDrawn="1"/>
          </p:nvSpPr>
          <p:spPr>
            <a:xfrm>
              <a:off x="0" y="0"/>
              <a:ext cx="57600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23715E7-1CC8-470B-93CC-27FA2E9020BF}"/>
                </a:ext>
              </a:extLst>
            </p:cNvPr>
            <p:cNvSpPr/>
            <p:nvPr userDrawn="1"/>
          </p:nvSpPr>
          <p:spPr>
            <a:xfrm>
              <a:off x="692332" y="418012"/>
              <a:ext cx="57600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8F3F55-A39F-4353-BBB0-2DA9A3ECDB1C}"/>
                </a:ext>
              </a:extLst>
            </p:cNvPr>
            <p:cNvSpPr/>
            <p:nvPr userDrawn="1"/>
          </p:nvSpPr>
          <p:spPr>
            <a:xfrm>
              <a:off x="1397726" y="849086"/>
              <a:ext cx="57600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749DD86-6062-4A6F-8E79-654F1C799BA1}"/>
                </a:ext>
              </a:extLst>
            </p:cNvPr>
            <p:cNvSpPr/>
            <p:nvPr userDrawn="1"/>
          </p:nvSpPr>
          <p:spPr>
            <a:xfrm>
              <a:off x="0" y="849086"/>
              <a:ext cx="575945" cy="5759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6F0904D-EEF2-4DEA-BB7D-2FF6ED5023F0}"/>
                </a:ext>
              </a:extLst>
            </p:cNvPr>
            <p:cNvSpPr/>
            <p:nvPr userDrawn="1"/>
          </p:nvSpPr>
          <p:spPr>
            <a:xfrm>
              <a:off x="705395" y="1267098"/>
              <a:ext cx="575945" cy="5759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5680B54-7CA4-41C0-BB5B-09949F910FA8}"/>
                </a:ext>
              </a:extLst>
            </p:cNvPr>
            <p:cNvSpPr/>
            <p:nvPr userDrawn="1"/>
          </p:nvSpPr>
          <p:spPr>
            <a:xfrm>
              <a:off x="0" y="1685109"/>
              <a:ext cx="576000" cy="576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314E7544-9D63-413F-8A2F-89157C1730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20000" y="3996000"/>
            <a:ext cx="4413600" cy="1642529"/>
          </a:xfrm>
        </p:spPr>
        <p:txBody>
          <a:bodyPr>
            <a:normAutofit/>
          </a:bodyPr>
          <a:lstStyle>
            <a:lvl1pPr>
              <a:lnSpc>
                <a:spcPts val="1250"/>
              </a:lnSpc>
              <a:spcAft>
                <a:spcPts val="600"/>
              </a:spcAft>
              <a:defRPr sz="1000" b="0">
                <a:solidFill>
                  <a:schemeClr val="bg1"/>
                </a:solidFill>
              </a:defRPr>
            </a:lvl1pPr>
            <a:lvl2pPr>
              <a:lnSpc>
                <a:spcPts val="1250"/>
              </a:lnSpc>
              <a:spcBef>
                <a:spcPts val="1200"/>
              </a:spcBef>
              <a:spcAft>
                <a:spcPts val="0"/>
              </a:spcAft>
              <a:defRPr sz="1000"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87CDEC1-0392-4E1E-A03F-5DC41BC88447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CD8E03B2-EBC2-4803-957F-EE3162B726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0" y="504000"/>
            <a:ext cx="1699200" cy="52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468000"/>
            <a:ext cx="6666917" cy="900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 noProof="0" dirty="0"/>
              <a:t>Heading over one </a:t>
            </a:r>
            <a:br>
              <a:rPr lang="en-GB" noProof="0" dirty="0"/>
            </a:br>
            <a:r>
              <a:rPr lang="en-GB" noProof="0" dirty="0"/>
              <a:t>or two lines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68000" y="1656000"/>
            <a:ext cx="8138976" cy="4428000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2000"/>
            </a:lvl1pPr>
            <a:lvl2pPr>
              <a:lnSpc>
                <a:spcPts val="2300"/>
              </a:lnSpc>
              <a:defRPr sz="2000"/>
            </a:lvl2pPr>
            <a:lvl3pPr indent="-216000">
              <a:lnSpc>
                <a:spcPts val="2300"/>
              </a:lnSpc>
              <a:defRPr sz="2000"/>
            </a:lvl3pPr>
            <a:lvl4pPr indent="-216000">
              <a:lnSpc>
                <a:spcPts val="2300"/>
              </a:lnSpc>
              <a:defRPr sz="2000"/>
            </a:lvl4pPr>
            <a:lvl5pPr indent="-216000">
              <a:lnSpc>
                <a:spcPts val="2300"/>
              </a:lnSpc>
              <a:defRPr sz="200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5F19C77-8546-45E1-812F-728ABDDEC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A95C12C3-96C5-4C26-9267-1EB1370B8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D7CC97-37F9-40CF-8FBA-620C835D53FC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0C7EA2-19D2-4638-8404-0FA802FAFDA9}"/>
              </a:ext>
            </a:extLst>
          </p:cNvPr>
          <p:cNvCxnSpPr/>
          <p:nvPr userDrawn="1"/>
        </p:nvCxnSpPr>
        <p:spPr>
          <a:xfrm>
            <a:off x="468000" y="1427825"/>
            <a:ext cx="6666917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57C51C41-C3E4-4824-8F8F-B2B02A30BF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976" y="254753"/>
            <a:ext cx="1368000" cy="426494"/>
          </a:xfrm>
          <a:prstGeom prst="rect">
            <a:avLst/>
          </a:prstGeom>
        </p:spPr>
      </p:pic>
      <p:pic>
        <p:nvPicPr>
          <p:cNvPr id="21" name="Picture 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413" y="799582"/>
            <a:ext cx="1265126" cy="798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570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468000"/>
            <a:ext cx="6666917" cy="900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 noProof="0" dirty="0"/>
              <a:t>Heading over one </a:t>
            </a:r>
            <a:br>
              <a:rPr lang="en-GB" noProof="0" dirty="0"/>
            </a:br>
            <a:r>
              <a:rPr lang="en-GB" noProof="0" dirty="0"/>
              <a:t>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656000"/>
            <a:ext cx="3911495" cy="4428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5F19C77-8546-45E1-812F-728ABDDEC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95C12C3-96C5-4C26-9267-1EB1370B8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D984E90-BD12-4243-AEA2-39307CF034D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7286" y="1656000"/>
            <a:ext cx="3911495" cy="4428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8FE561-343D-4E5D-941B-01D327A4851A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A90A47-D75B-4FCF-A91D-0CC6ECB3BDE3}"/>
              </a:ext>
            </a:extLst>
          </p:cNvPr>
          <p:cNvCxnSpPr/>
          <p:nvPr userDrawn="1"/>
        </p:nvCxnSpPr>
        <p:spPr>
          <a:xfrm>
            <a:off x="468000" y="1427825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C0598198-7362-495A-988D-1D01720D6A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379" y="504000"/>
            <a:ext cx="1368000" cy="42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7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4F80258-C443-4394-B5F3-4AC5C7C333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67263" y="1656000"/>
            <a:ext cx="3908425" cy="4428000"/>
          </a:xfrm>
        </p:spPr>
        <p:txBody>
          <a:bodyPr anchor="ctr"/>
          <a:lstStyle>
            <a:lvl1pPr algn="ctr">
              <a:defRPr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468000"/>
            <a:ext cx="6666917" cy="900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 noProof="0" dirty="0"/>
              <a:t>Heading over one </a:t>
            </a:r>
            <a:br>
              <a:rPr lang="en-GB" noProof="0" dirty="0"/>
            </a:br>
            <a:r>
              <a:rPr lang="en-GB" noProof="0" dirty="0"/>
              <a:t>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656000"/>
            <a:ext cx="3911495" cy="4428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5F19C77-8546-45E1-812F-728ABDDEC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95C12C3-96C5-4C26-9267-1EB1370B8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6467F7-A563-4DA2-91E7-E89E905727D0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E34463-7D39-4C02-A8A4-F1FA8B348916}"/>
              </a:ext>
            </a:extLst>
          </p:cNvPr>
          <p:cNvCxnSpPr/>
          <p:nvPr userDrawn="1"/>
        </p:nvCxnSpPr>
        <p:spPr>
          <a:xfrm>
            <a:off x="468000" y="1427825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AB41C0DC-167A-40CC-A6D5-0DD9BD4D1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379" y="504000"/>
            <a:ext cx="1368000" cy="42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9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85B1191-F79C-4EE2-8A37-65F94175FF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12000"/>
          </a:xfrm>
        </p:spPr>
        <p:txBody>
          <a:bodyPr anchor="ctr"/>
          <a:lstStyle>
            <a:lvl1pPr algn="ctr">
              <a:defRPr b="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D7D82B0-DC80-4FF4-A027-502A06445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7E38B93-B966-494A-A5B0-DFF419B92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070999A-EFB4-4561-9E77-672351612DBB}"/>
              </a:ext>
            </a:extLst>
          </p:cNvPr>
          <p:cNvCxnSpPr/>
          <p:nvPr userDrawn="1"/>
        </p:nvCxnSpPr>
        <p:spPr>
          <a:xfrm>
            <a:off x="468000" y="6380771"/>
            <a:ext cx="8244000" cy="0"/>
          </a:xfrm>
          <a:prstGeom prst="line">
            <a:avLst/>
          </a:prstGeom>
          <a:ln w="3175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7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000" y="468000"/>
            <a:ext cx="6667200" cy="90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noProof="0" dirty="0"/>
              <a:t>Heading over one </a:t>
            </a:r>
            <a:br>
              <a:rPr lang="en-GB" noProof="0" dirty="0"/>
            </a:br>
            <a:r>
              <a:rPr lang="en-GB" noProof="0" dirty="0"/>
              <a:t>or two 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00" y="1656000"/>
            <a:ext cx="8136000" cy="4428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0"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ysClr val="windowText" lastClr="000000"/>
                </a:solidFill>
              </a:defRPr>
            </a:lvl1pPr>
          </a:lstStyle>
          <a:p>
            <a:fld id="{1608FF17-83F6-4320-ABB9-493BD2F5E45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5" r:id="rId3"/>
    <p:sldLayoutId id="2147483673" r:id="rId4"/>
    <p:sldLayoutId id="2147483674" r:id="rId5"/>
    <p:sldLayoutId id="2147483666" r:id="rId6"/>
  </p:sldLayoutIdLst>
  <p:hf hdr="0" dt="0"/>
  <p:txStyles>
    <p:titleStyle>
      <a:lvl1pPr algn="l" defTabSz="914400" rtl="0" eaLnBrk="1" latinLnBrk="0" hangingPunct="1">
        <a:lnSpc>
          <a:spcPts val="35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21600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21600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216000" algn="l" defTabSz="914400" rtl="0" eaLnBrk="1" latinLnBrk="0" hangingPunct="1">
        <a:lnSpc>
          <a:spcPts val="23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Project aims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8993" y="1710000"/>
            <a:ext cx="6611007" cy="44280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b="0" dirty="0"/>
              <a:t>expand knowledge of assessment principles and the e-assessment platform (Moodle) 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b="0" dirty="0"/>
              <a:t>apply e-assessment knowledge to a new age group (Senior 4) teachers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b="0" dirty="0"/>
              <a:t>create 96 high-quality online tests (about 800 questions)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b="0" dirty="0"/>
              <a:t>move towards making the e-assessment system self-sustaining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What you will be doing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656000"/>
            <a:ext cx="8138976" cy="4428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We will be learning in many different ways: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b="0" dirty="0"/>
              <a:t>Lectures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b="0" dirty="0"/>
              <a:t>Whole-group discussion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b="0" dirty="0"/>
              <a:t>Working in groups and pairs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b="0" dirty="0" smtClean="0"/>
              <a:t>Question and rubric writing practice</a:t>
            </a:r>
            <a:endParaRPr lang="en-GB" b="0" dirty="0"/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GB" b="0" dirty="0"/>
              <a:t>Trying things online</a:t>
            </a:r>
          </a:p>
          <a:p>
            <a:pPr lvl="2">
              <a:lnSpc>
                <a:spcPct val="100000"/>
              </a:lnSpc>
            </a:pP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5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Self-assessment – how confident are you?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68000" y="1676400"/>
            <a:ext cx="8138976" cy="4803600"/>
          </a:xfrm>
        </p:spPr>
        <p:txBody>
          <a:bodyPr/>
          <a:lstStyle/>
          <a:p>
            <a:r>
              <a:rPr lang="en-GB" dirty="0"/>
              <a:t>8 “I can” statements.</a:t>
            </a:r>
          </a:p>
          <a:p>
            <a:endParaRPr lang="en-GB" dirty="0"/>
          </a:p>
          <a:p>
            <a:r>
              <a:rPr lang="en-GB" b="0"/>
              <a:t>How confident </a:t>
            </a:r>
            <a:r>
              <a:rPr lang="en-GB" b="0" dirty="0"/>
              <a:t>do you feel in these 8 areas?</a:t>
            </a:r>
          </a:p>
          <a:p>
            <a:endParaRPr lang="en-GB" dirty="0"/>
          </a:p>
          <a:p>
            <a:r>
              <a:rPr lang="en-GB" dirty="0"/>
              <a:t>1 = not confident at all</a:t>
            </a:r>
          </a:p>
          <a:p>
            <a:r>
              <a:rPr lang="en-GB" dirty="0"/>
              <a:t>2 = not very confident</a:t>
            </a:r>
          </a:p>
          <a:p>
            <a:r>
              <a:rPr lang="en-GB" dirty="0"/>
              <a:t>3 = neutral</a:t>
            </a:r>
          </a:p>
          <a:p>
            <a:r>
              <a:rPr lang="en-GB" dirty="0"/>
              <a:t>4 = quite confident</a:t>
            </a:r>
          </a:p>
          <a:p>
            <a:r>
              <a:rPr lang="en-GB" dirty="0"/>
              <a:t>5 = very confident</a:t>
            </a:r>
          </a:p>
        </p:txBody>
      </p:sp>
    </p:spTree>
    <p:extLst>
      <p:ext uri="{BB962C8B-B14F-4D97-AF65-F5344CB8AC3E}">
        <p14:creationId xmlns:p14="http://schemas.microsoft.com/office/powerpoint/2010/main" val="421990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Self-assessment – how confident are you?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68000" y="1676400"/>
            <a:ext cx="8138976" cy="4803600"/>
          </a:xfrm>
        </p:spPr>
        <p:txBody>
          <a:bodyPr/>
          <a:lstStyle/>
          <a:p>
            <a:endParaRPr lang="en-GB" b="0" dirty="0"/>
          </a:p>
          <a:p>
            <a:r>
              <a:rPr lang="en-GB" b="0" dirty="0"/>
              <a:t>I can...</a:t>
            </a:r>
          </a:p>
          <a:p>
            <a:r>
              <a:rPr lang="en-GB" dirty="0"/>
              <a:t>explain the purpose of formative assessment.</a:t>
            </a:r>
          </a:p>
          <a:p>
            <a:r>
              <a:rPr lang="en-GB" dirty="0"/>
              <a:t>understand the structure of the REB Moodle server.</a:t>
            </a:r>
          </a:p>
          <a:p>
            <a:r>
              <a:rPr lang="en-GB" dirty="0"/>
              <a:t>write questions based on the Competence Based Curriculum.</a:t>
            </a:r>
          </a:p>
          <a:p>
            <a:r>
              <a:rPr lang="en-GB" dirty="0"/>
              <a:t>write effective test questions.</a:t>
            </a:r>
          </a:p>
          <a:p>
            <a:r>
              <a:rPr lang="en-GB" dirty="0"/>
              <a:t>design questions on the REB Moodle.</a:t>
            </a:r>
          </a:p>
          <a:p>
            <a:r>
              <a:rPr lang="en-GB" dirty="0"/>
              <a:t>design a well-balanced, valid and reliable test.</a:t>
            </a:r>
          </a:p>
          <a:p>
            <a:r>
              <a:rPr lang="en-GB" dirty="0"/>
              <a:t>follow procedures to ensure that my tests are of high quality.</a:t>
            </a:r>
          </a:p>
          <a:p>
            <a:pPr lvl="0"/>
            <a:r>
              <a:rPr lang="en-GB" dirty="0"/>
              <a:t>understand online test results and use them in a formative way.</a:t>
            </a:r>
          </a:p>
        </p:txBody>
      </p:sp>
    </p:spTree>
    <p:extLst>
      <p:ext uri="{BB962C8B-B14F-4D97-AF65-F5344CB8AC3E}">
        <p14:creationId xmlns:p14="http://schemas.microsoft.com/office/powerpoint/2010/main" val="31810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Project aim 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710000"/>
            <a:ext cx="8210975" cy="108495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b="0" dirty="0"/>
              <a:t>expand knowledge of assessment principles and the e-assessment platform (Moodle)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 txBox="1">
            <a:spLocks/>
          </p:cNvSpPr>
          <p:nvPr/>
        </p:nvSpPr>
        <p:spPr>
          <a:xfrm>
            <a:off x="467999" y="2840572"/>
            <a:ext cx="8210975" cy="32841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216000" algn="l" defTabSz="914400" rtl="0" eaLnBrk="1" latinLnBrk="0" hangingPunct="1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216000" algn="l" defTabSz="914400" rtl="0" eaLnBrk="1" latinLnBrk="0" hangingPunct="1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0000" indent="-216000" algn="l" defTabSz="914400" rtl="0" eaLnBrk="1" latinLnBrk="0" hangingPunct="1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dirty="0"/>
              <a:t>The current project builds on work previously conducted in 2018 by the Rwanda Education Board (REB) and Neil Butcher and Associates (NBA).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Introducing an online assessment platform (the Moodle)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Training teachers and REB staff to write e-assessment items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Monitoring the creation of around 300 items across several areas of learning: science and elementary technology, English, maths, biology, chemistry and geography.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The items were targeted at students in P5 and S2.</a:t>
            </a:r>
          </a:p>
        </p:txBody>
      </p:sp>
    </p:spTree>
    <p:extLst>
      <p:ext uri="{BB962C8B-B14F-4D97-AF65-F5344CB8AC3E}">
        <p14:creationId xmlns:p14="http://schemas.microsoft.com/office/powerpoint/2010/main" val="67524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Project aim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8993" y="1710000"/>
            <a:ext cx="6611007" cy="118847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b="0" dirty="0"/>
              <a:t>apply e-assessment knowledge to a new age group (Senior 4) teachers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707367" y="3105834"/>
            <a:ext cx="733245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This training will cover:</a:t>
            </a:r>
          </a:p>
          <a:p>
            <a:endParaRPr lang="en-GB" sz="2800" dirty="0"/>
          </a:p>
          <a:p>
            <a:pPr marL="285750" indent="-285750">
              <a:buFontTx/>
              <a:buChar char="-"/>
            </a:pPr>
            <a:r>
              <a:rPr lang="en-GB" sz="2800" dirty="0"/>
              <a:t>Formative assessment</a:t>
            </a:r>
          </a:p>
          <a:p>
            <a:pPr marL="285750" indent="-285750">
              <a:buFontTx/>
              <a:buChar char="-"/>
            </a:pPr>
            <a:r>
              <a:rPr lang="en-GB" sz="2800" dirty="0"/>
              <a:t>Writing effective questions and tests</a:t>
            </a:r>
          </a:p>
          <a:p>
            <a:pPr marL="285750" indent="-285750">
              <a:buFontTx/>
              <a:buChar char="-"/>
            </a:pPr>
            <a:r>
              <a:rPr lang="en-GB" sz="2800" dirty="0"/>
              <a:t>Designing questions and tests online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1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Project aim 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8993" y="1710000"/>
            <a:ext cx="6611007" cy="44280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b="0" dirty="0"/>
              <a:t>create 96 high-quality online tests (about 800 questions)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07367" y="3105834"/>
            <a:ext cx="73324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You will be writing these tests in the weeks after this session.</a:t>
            </a:r>
          </a:p>
          <a:p>
            <a:endParaRPr lang="en-GB" sz="2000" dirty="0"/>
          </a:p>
          <a:p>
            <a:r>
              <a:rPr lang="en-GB" sz="2000" dirty="0"/>
              <a:t>(You will have some time to make a start this week, too).</a:t>
            </a:r>
          </a:p>
          <a:p>
            <a:endParaRPr lang="en-GB" sz="2000" dirty="0"/>
          </a:p>
          <a:p>
            <a:r>
              <a:rPr lang="en-GB" sz="2000" dirty="0"/>
              <a:t>This will provide a collection of high-quality tests that cover units in the Senior 4 curriculum.</a:t>
            </a:r>
          </a:p>
          <a:p>
            <a:endParaRPr lang="en-GB" sz="2000" dirty="0"/>
          </a:p>
          <a:p>
            <a:r>
              <a:rPr lang="en-GB" sz="2000" dirty="0"/>
              <a:t>You will be able to use your own tests, and your colleagues’ tests, with your students.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321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Project aim 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8993" y="1710000"/>
            <a:ext cx="6611007" cy="44280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800" b="0" dirty="0"/>
              <a:t>move towards making the e-assessment system self-sustaining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48270" y="2781560"/>
            <a:ext cx="73324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We are here in the process – we have made a good start and will continue to grow!</a:t>
            </a:r>
            <a:endParaRPr lang="en-GB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149" y="3557703"/>
            <a:ext cx="5966694" cy="271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Benefits of e-assessment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000" y="1656000"/>
            <a:ext cx="8138976" cy="4428000"/>
          </a:xfrm>
        </p:spPr>
        <p:txBody>
          <a:bodyPr/>
          <a:lstStyle/>
          <a:p>
            <a:r>
              <a:rPr lang="en-GB" b="0" dirty="0"/>
              <a:t>Rwandan Ministry of Education, ICT in Education Policy (2016)</a:t>
            </a:r>
          </a:p>
          <a:p>
            <a:r>
              <a:rPr lang="en-GB" dirty="0"/>
              <a:t>“ICT can help simplify the use of regular assessments to keep track of student performance.”</a:t>
            </a:r>
          </a:p>
          <a:p>
            <a:endParaRPr lang="en-GB" dirty="0"/>
          </a:p>
          <a:p>
            <a:r>
              <a:rPr lang="en-GB" b="0" dirty="0"/>
              <a:t>E-assessment brings many benefits: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It is efficient.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It can give rich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It can allow for different types of assessment.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It is motivating for students.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65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Structure of the week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15600" y="1579800"/>
            <a:ext cx="4220114" cy="3652600"/>
          </a:xfrm>
        </p:spPr>
        <p:txBody>
          <a:bodyPr/>
          <a:lstStyle/>
          <a:p>
            <a:r>
              <a:rPr lang="en-GB" dirty="0"/>
              <a:t>5 morning sessions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Mostly focused on assessment</a:t>
            </a:r>
          </a:p>
          <a:p>
            <a:r>
              <a:rPr lang="en-GB" dirty="0"/>
              <a:t>4 afternoon sessions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Practical sessions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Mostly focused on IT and the Moodle</a:t>
            </a:r>
          </a:p>
          <a:p>
            <a:r>
              <a:rPr lang="en-GB" b="0" dirty="0"/>
              <a:t>As the week goes on, you will start to write questions for the Moodle.</a:t>
            </a:r>
          </a:p>
          <a:p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976" y="1764000"/>
            <a:ext cx="3600000" cy="439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Structure of the week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15600" y="1579799"/>
            <a:ext cx="7856400" cy="4653049"/>
          </a:xfrm>
        </p:spPr>
        <p:txBody>
          <a:bodyPr/>
          <a:lstStyle/>
          <a:p>
            <a:r>
              <a:rPr lang="en-GB" dirty="0"/>
              <a:t>Monday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Introduction to formative 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Introduction to using </a:t>
            </a:r>
            <a:r>
              <a:rPr lang="en-GB" b="0" dirty="0" err="1"/>
              <a:t>moodle</a:t>
            </a:r>
            <a:r>
              <a:rPr lang="en-GB" b="0" dirty="0"/>
              <a:t> for e-assessment</a:t>
            </a:r>
          </a:p>
          <a:p>
            <a:r>
              <a:rPr lang="en-GB" dirty="0"/>
              <a:t>Tuesday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Writing questions for the CBC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Writing effective closed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Creating closed questions using </a:t>
            </a:r>
            <a:r>
              <a:rPr lang="en-GB" b="0" dirty="0" err="1"/>
              <a:t>moodle</a:t>
            </a:r>
            <a:endParaRPr lang="en-GB" b="0" dirty="0"/>
          </a:p>
          <a:p>
            <a:r>
              <a:rPr lang="en-GB" dirty="0"/>
              <a:t>Wednesday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Writing effective open questions and marking guides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Creating open questions using </a:t>
            </a:r>
            <a:r>
              <a:rPr lang="en-GB" b="0" dirty="0" err="1"/>
              <a:t>moodle</a:t>
            </a: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3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C2BE7D-B7E1-4313-B1CF-1384E03F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68000"/>
            <a:ext cx="6666917" cy="900000"/>
          </a:xfrm>
        </p:spPr>
        <p:txBody>
          <a:bodyPr>
            <a:normAutofit/>
          </a:bodyPr>
          <a:lstStyle/>
          <a:p>
            <a:r>
              <a:rPr lang="en-GB" dirty="0"/>
              <a:t>Structure of the week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A191D-48A9-4D58-A34D-D9973A46C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15600" y="1579799"/>
            <a:ext cx="7856400" cy="4653049"/>
          </a:xfrm>
        </p:spPr>
        <p:txBody>
          <a:bodyPr/>
          <a:lstStyle/>
          <a:p>
            <a:r>
              <a:rPr lang="en-GB" dirty="0"/>
              <a:t>Thursday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Constructing effective whole tests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Planning for question writing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Creating tests using </a:t>
            </a:r>
            <a:r>
              <a:rPr lang="en-GB" b="0" dirty="0" err="1"/>
              <a:t>moodle</a:t>
            </a: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  <a:p>
            <a:r>
              <a:rPr lang="en-GB" dirty="0"/>
              <a:t>Friday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Using the information from the tests for formative 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Next steps and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Evaluation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0A0B66-FCF7-43E3-879B-A5CE8F81F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8000" y="6480000"/>
            <a:ext cx="5486400" cy="252000"/>
          </a:xfrm>
        </p:spPr>
        <p:txBody>
          <a:bodyPr/>
          <a:lstStyle/>
          <a:p>
            <a:r>
              <a:rPr lang="en-GB"/>
              <a:t>Restricted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FCEBAA8-D4B8-404D-8352-77AFEB100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2000" y="6480000"/>
            <a:ext cx="506976" cy="252000"/>
          </a:xfrm>
        </p:spPr>
        <p:txBody>
          <a:bodyPr/>
          <a:lstStyle/>
          <a:p>
            <a:fld id="{1608FF17-83F6-4320-ABB9-493BD2F5E45E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2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FER Theme Colours">
      <a:dk1>
        <a:sysClr val="windowText" lastClr="000000"/>
      </a:dk1>
      <a:lt1>
        <a:sysClr val="window" lastClr="FFFFFF"/>
      </a:lt1>
      <a:dk2>
        <a:srgbClr val="3C3C3B"/>
      </a:dk2>
      <a:lt2>
        <a:srgbClr val="CACBCC"/>
      </a:lt2>
      <a:accent1>
        <a:srgbClr val="95569E"/>
      </a:accent1>
      <a:accent2>
        <a:srgbClr val="3EAD5C"/>
      </a:accent2>
      <a:accent3>
        <a:srgbClr val="00AACA"/>
      </a:accent3>
      <a:accent4>
        <a:srgbClr val="E9425C"/>
      </a:accent4>
      <a:accent5>
        <a:srgbClr val="F3953F"/>
      </a:accent5>
      <a:accent6>
        <a:srgbClr val="C3D32B"/>
      </a:accent6>
      <a:hlink>
        <a:srgbClr val="000000"/>
      </a:hlink>
      <a:folHlink>
        <a:srgbClr val="A7A8AA"/>
      </a:folHlink>
    </a:clrScheme>
    <a:fontScheme name="NFER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solidFill>
            <a:schemeClr val="accent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FER_Presentation_International [Read-Only]" id="{8C5E3391-1C63-4C2E-B777-6385684C928B}" vid="{DA28824A-306E-4106-B1E5-20BD0728E6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BE4B911F9AE41BA0FC601C30FA8FA" ma:contentTypeVersion="1" ma:contentTypeDescription="Create a new document." ma:contentTypeScope="" ma:versionID="8b0d123980221e2bb94440191b98bbeb">
  <xsd:schema xmlns:xsd="http://www.w3.org/2001/XMLSchema" xmlns:xs="http://www.w3.org/2001/XMLSchema" xmlns:p="http://schemas.microsoft.com/office/2006/metadata/properties" xmlns:ns2="ec1b7740-8e62-4669-8af8-11b17589a693" targetNamespace="http://schemas.microsoft.com/office/2006/metadata/properties" ma:root="true" ma:fieldsID="f7ab8c3bb70e15c5593068901e7284cc" ns2:_="">
    <xsd:import namespace="ec1b7740-8e62-4669-8af8-11b17589a693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b7740-8e62-4669-8af8-11b17589a6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24655D0-6F87-451A-93D2-56BF744381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1b7740-8e62-4669-8af8-11b17589a6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33076-9427-45BB-87DA-460EB383A9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F75B34-8DB1-4761-B1E0-582792607AF1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ec1b7740-8e62-4669-8af8-11b17589a69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NFER_Presentation_International (1)</Template>
  <TotalTime>302</TotalTime>
  <Words>784</Words>
  <Application>Microsoft Office PowerPoint</Application>
  <PresentationFormat>On-screen Show (4:3)</PresentationFormat>
  <Paragraphs>135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Project aims</vt:lpstr>
      <vt:lpstr>Project aim 1</vt:lpstr>
      <vt:lpstr>Project aim 2</vt:lpstr>
      <vt:lpstr>Project aim 3</vt:lpstr>
      <vt:lpstr>Project aim 4</vt:lpstr>
      <vt:lpstr>Benefits of e-assessment</vt:lpstr>
      <vt:lpstr>Structure of the week</vt:lpstr>
      <vt:lpstr>Structure of the week</vt:lpstr>
      <vt:lpstr>Structure of the week</vt:lpstr>
      <vt:lpstr>What you will be doing</vt:lpstr>
      <vt:lpstr>Self-assessment – how confident are you?</vt:lpstr>
      <vt:lpstr>Self-assessment – how confident are you?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over one  or two lines</dc:title>
  <dc:creator>Simcock, David</dc:creator>
  <cp:lastModifiedBy>Simcock, David</cp:lastModifiedBy>
  <cp:revision>23</cp:revision>
  <dcterms:created xsi:type="dcterms:W3CDTF">2019-02-13T10:26:49Z</dcterms:created>
  <dcterms:modified xsi:type="dcterms:W3CDTF">2019-05-17T14:11:10Z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0x010100917BE4B911F9AE41BA0FC601C30FA8FA</vt:lpwstr>
  </property>
  <property fmtid="{D5CDD505-2E9C-101B-9397-08002B2CF9AE}" pid="3" name="Order">
    <vt:r8>45900</vt:r8>
  </property>
  <property fmtid="{D5CDD505-2E9C-101B-9397-08002B2CF9AE}" pid="4" name="xd_ProgID">
    <vt:lpwstr/>
  </property>
  <property fmtid="{D5CDD505-2E9C-101B-9397-08002B2CF9AE}" pid="5" name="TemplateUrl">
    <vt:lpwstr/>
  </property>
</Properties>
</file>